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304" r:id="rId2"/>
    <p:sldId id="348" r:id="rId3"/>
    <p:sldId id="318" r:id="rId4"/>
    <p:sldId id="346" r:id="rId5"/>
    <p:sldId id="305" r:id="rId6"/>
    <p:sldId id="306" r:id="rId7"/>
    <p:sldId id="323" r:id="rId8"/>
    <p:sldId id="311" r:id="rId9"/>
    <p:sldId id="340" r:id="rId10"/>
    <p:sldId id="343" r:id="rId11"/>
    <p:sldId id="315" r:id="rId12"/>
    <p:sldId id="314" r:id="rId13"/>
    <p:sldId id="324" r:id="rId14"/>
    <p:sldId id="344" r:id="rId15"/>
    <p:sldId id="345" r:id="rId16"/>
    <p:sldId id="319" r:id="rId17"/>
    <p:sldId id="329" r:id="rId18"/>
    <p:sldId id="347" r:id="rId19"/>
    <p:sldId id="336" r:id="rId20"/>
    <p:sldId id="321" r:id="rId21"/>
    <p:sldId id="322" r:id="rId22"/>
    <p:sldId id="325" r:id="rId23"/>
    <p:sldId id="312" r:id="rId24"/>
    <p:sldId id="328" r:id="rId25"/>
    <p:sldId id="337" r:id="rId26"/>
    <p:sldId id="333" r:id="rId27"/>
    <p:sldId id="326" r:id="rId28"/>
    <p:sldId id="339" r:id="rId29"/>
    <p:sldId id="308" r:id="rId30"/>
    <p:sldId id="338" r:id="rId31"/>
    <p:sldId id="310" r:id="rId32"/>
    <p:sldId id="332" r:id="rId33"/>
    <p:sldId id="342" r:id="rId34"/>
    <p:sldId id="331" r:id="rId35"/>
    <p:sldId id="330" r:id="rId36"/>
    <p:sldId id="313" r:id="rId37"/>
    <p:sldId id="317" r:id="rId38"/>
    <p:sldId id="341" r:id="rId39"/>
    <p:sldId id="290" r:id="rId40"/>
  </p:sldIdLst>
  <p:sldSz cx="9144000" cy="6858000" type="screen4x3"/>
  <p:notesSz cx="7099300" cy="102235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565656"/>
    <a:srgbClr val="4F4F4F"/>
    <a:srgbClr val="CCEC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338" y="-2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4" d="100"/>
          <a:sy n="64" d="100"/>
        </p:scale>
        <p:origin x="-2772" y="-114"/>
      </p:cViewPr>
      <p:guideLst>
        <p:guide orient="horz" pos="3220"/>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B0128-2582-4CCB-8BCA-D5E53028261E}" type="doc">
      <dgm:prSet loTypeId="urn:microsoft.com/office/officeart/2005/8/layout/hProcess9" loCatId="process" qsTypeId="urn:microsoft.com/office/officeart/2005/8/quickstyle/simple1" qsCatId="simple" csTypeId="urn:microsoft.com/office/officeart/2005/8/colors/colorful4" csCatId="colorful" phldr="1"/>
      <dgm:spPr/>
    </dgm:pt>
    <dgm:pt modelId="{E9A43A43-2F6E-49E9-A1CB-9AFD46B9F86C}">
      <dgm:prSet phldrT="[Text]"/>
      <dgm:spPr/>
      <dgm:t>
        <a:bodyPr/>
        <a:lstStyle/>
        <a:p>
          <a:r>
            <a:rPr lang="en-US" b="1" dirty="0" smtClean="0">
              <a:effectLst>
                <a:outerShdw blurRad="38100" dist="38100" dir="2700000" algn="tl">
                  <a:srgbClr val="000000">
                    <a:alpha val="43137"/>
                  </a:srgbClr>
                </a:outerShdw>
              </a:effectLst>
            </a:rPr>
            <a:t>University Faculty</a:t>
          </a:r>
          <a:endParaRPr lang="en-US" b="1" dirty="0">
            <a:effectLst>
              <a:outerShdw blurRad="38100" dist="38100" dir="2700000" algn="tl">
                <a:srgbClr val="000000">
                  <a:alpha val="43137"/>
                </a:srgbClr>
              </a:outerShdw>
            </a:effectLst>
          </a:endParaRPr>
        </a:p>
      </dgm:t>
    </dgm:pt>
    <dgm:pt modelId="{95E1D723-EC3B-41E7-A67A-95B9AE0651E9}" type="parTrans" cxnId="{12324C04-A540-4234-9DE8-9CBD9F49C651}">
      <dgm:prSet/>
      <dgm:spPr/>
      <dgm:t>
        <a:bodyPr/>
        <a:lstStyle/>
        <a:p>
          <a:endParaRPr lang="en-US"/>
        </a:p>
      </dgm:t>
    </dgm:pt>
    <dgm:pt modelId="{CE94DF6E-B0C7-4424-9C62-00661FDA4DB7}" type="sibTrans" cxnId="{12324C04-A540-4234-9DE8-9CBD9F49C651}">
      <dgm:prSet/>
      <dgm:spPr/>
      <dgm:t>
        <a:bodyPr/>
        <a:lstStyle/>
        <a:p>
          <a:endParaRPr lang="en-US"/>
        </a:p>
      </dgm:t>
    </dgm:pt>
    <dgm:pt modelId="{E461510A-53F7-4728-B276-BA80DA3D9711}">
      <dgm:prSet phldrT="[Text]"/>
      <dgm:spPr/>
      <dgm:t>
        <a:bodyPr/>
        <a:lstStyle/>
        <a:p>
          <a:r>
            <a:rPr lang="en-US" b="1" dirty="0" smtClean="0">
              <a:effectLst>
                <a:outerShdw blurRad="38100" dist="38100" dir="2700000" algn="tl">
                  <a:srgbClr val="000000">
                    <a:alpha val="43137"/>
                  </a:srgbClr>
                </a:outerShdw>
              </a:effectLst>
            </a:rPr>
            <a:t>University Leaders</a:t>
          </a:r>
          <a:endParaRPr lang="en-US" b="1" dirty="0">
            <a:effectLst>
              <a:outerShdw blurRad="38100" dist="38100" dir="2700000" algn="tl">
                <a:srgbClr val="000000">
                  <a:alpha val="43137"/>
                </a:srgbClr>
              </a:outerShdw>
            </a:effectLst>
          </a:endParaRPr>
        </a:p>
      </dgm:t>
    </dgm:pt>
    <dgm:pt modelId="{3FDBE84B-FED7-4E43-A5D1-C6E58EAEF91F}" type="parTrans" cxnId="{C6FDFA50-EB3F-4ED1-8964-C40D69B88AF5}">
      <dgm:prSet/>
      <dgm:spPr/>
      <dgm:t>
        <a:bodyPr/>
        <a:lstStyle/>
        <a:p>
          <a:endParaRPr lang="en-US"/>
        </a:p>
      </dgm:t>
    </dgm:pt>
    <dgm:pt modelId="{03973845-E351-49A0-B0DA-B95EA0AA36A5}" type="sibTrans" cxnId="{C6FDFA50-EB3F-4ED1-8964-C40D69B88AF5}">
      <dgm:prSet/>
      <dgm:spPr/>
      <dgm:t>
        <a:bodyPr/>
        <a:lstStyle/>
        <a:p>
          <a:endParaRPr lang="en-US"/>
        </a:p>
      </dgm:t>
    </dgm:pt>
    <dgm:pt modelId="{A0CE20E9-0422-4987-91C0-B4FB2D374124}">
      <dgm:prSet phldrT="[Text]"/>
      <dgm:spPr/>
      <dgm:t>
        <a:bodyPr/>
        <a:lstStyle/>
        <a:p>
          <a:r>
            <a:rPr lang="en-US" b="1" dirty="0" smtClean="0">
              <a:effectLst>
                <a:outerShdw blurRad="38100" dist="38100" dir="2700000" algn="tl">
                  <a:srgbClr val="000000">
                    <a:alpha val="43137"/>
                  </a:srgbClr>
                </a:outerShdw>
              </a:effectLst>
            </a:rPr>
            <a:t>System Leaders</a:t>
          </a:r>
          <a:endParaRPr lang="en-US" b="1" dirty="0">
            <a:effectLst>
              <a:outerShdw blurRad="38100" dist="38100" dir="2700000" algn="tl">
                <a:srgbClr val="000000">
                  <a:alpha val="43137"/>
                </a:srgbClr>
              </a:outerShdw>
            </a:effectLst>
          </a:endParaRPr>
        </a:p>
      </dgm:t>
    </dgm:pt>
    <dgm:pt modelId="{31E0A5F8-05EC-4991-8E8F-B8F0CC661119}" type="parTrans" cxnId="{18D1EE0F-D008-4878-AC25-222D91650259}">
      <dgm:prSet/>
      <dgm:spPr/>
      <dgm:t>
        <a:bodyPr/>
        <a:lstStyle/>
        <a:p>
          <a:endParaRPr lang="en-US"/>
        </a:p>
      </dgm:t>
    </dgm:pt>
    <dgm:pt modelId="{CD8CADCD-2CF8-4B0B-829B-23C3365FC40D}" type="sibTrans" cxnId="{18D1EE0F-D008-4878-AC25-222D91650259}">
      <dgm:prSet/>
      <dgm:spPr/>
      <dgm:t>
        <a:bodyPr/>
        <a:lstStyle/>
        <a:p>
          <a:endParaRPr lang="en-US"/>
        </a:p>
      </dgm:t>
    </dgm:pt>
    <dgm:pt modelId="{92AB784B-555B-4A6E-972C-77D9D8C6CF86}" type="pres">
      <dgm:prSet presAssocID="{93EB0128-2582-4CCB-8BCA-D5E53028261E}" presName="CompostProcess" presStyleCnt="0">
        <dgm:presLayoutVars>
          <dgm:dir/>
          <dgm:resizeHandles val="exact"/>
        </dgm:presLayoutVars>
      </dgm:prSet>
      <dgm:spPr/>
    </dgm:pt>
    <dgm:pt modelId="{B1D5330E-3DD2-48DA-AE69-316A7DF573E1}" type="pres">
      <dgm:prSet presAssocID="{93EB0128-2582-4CCB-8BCA-D5E53028261E}" presName="arrow" presStyleLbl="bgShp" presStyleIdx="0" presStyleCnt="1"/>
      <dgm:spPr/>
    </dgm:pt>
    <dgm:pt modelId="{BE53CF41-7940-4083-997E-831151B56520}" type="pres">
      <dgm:prSet presAssocID="{93EB0128-2582-4CCB-8BCA-D5E53028261E}" presName="linearProcess" presStyleCnt="0"/>
      <dgm:spPr/>
    </dgm:pt>
    <dgm:pt modelId="{132976C6-F330-4435-AFB0-E232F4C5A5FA}" type="pres">
      <dgm:prSet presAssocID="{E9A43A43-2F6E-49E9-A1CB-9AFD46B9F86C}" presName="textNode" presStyleLbl="node1" presStyleIdx="0" presStyleCnt="3">
        <dgm:presLayoutVars>
          <dgm:bulletEnabled val="1"/>
        </dgm:presLayoutVars>
      </dgm:prSet>
      <dgm:spPr/>
      <dgm:t>
        <a:bodyPr/>
        <a:lstStyle/>
        <a:p>
          <a:endParaRPr lang="en-US"/>
        </a:p>
      </dgm:t>
    </dgm:pt>
    <dgm:pt modelId="{48430973-51AF-4200-A9B3-D888B00F6966}" type="pres">
      <dgm:prSet presAssocID="{CE94DF6E-B0C7-4424-9C62-00661FDA4DB7}" presName="sibTrans" presStyleCnt="0"/>
      <dgm:spPr/>
    </dgm:pt>
    <dgm:pt modelId="{FA01814F-CA6D-4127-BF98-E6CBC815BC68}" type="pres">
      <dgm:prSet presAssocID="{E461510A-53F7-4728-B276-BA80DA3D9711}" presName="textNode" presStyleLbl="node1" presStyleIdx="1" presStyleCnt="3">
        <dgm:presLayoutVars>
          <dgm:bulletEnabled val="1"/>
        </dgm:presLayoutVars>
      </dgm:prSet>
      <dgm:spPr/>
      <dgm:t>
        <a:bodyPr/>
        <a:lstStyle/>
        <a:p>
          <a:endParaRPr lang="en-US"/>
        </a:p>
      </dgm:t>
    </dgm:pt>
    <dgm:pt modelId="{43CCC7D8-A9AD-45A0-8B37-ACE3C7DC837A}" type="pres">
      <dgm:prSet presAssocID="{03973845-E351-49A0-B0DA-B95EA0AA36A5}" presName="sibTrans" presStyleCnt="0"/>
      <dgm:spPr/>
    </dgm:pt>
    <dgm:pt modelId="{73EE1AA0-A226-4E94-BA35-265297FC3E92}" type="pres">
      <dgm:prSet presAssocID="{A0CE20E9-0422-4987-91C0-B4FB2D374124}" presName="textNode" presStyleLbl="node1" presStyleIdx="2" presStyleCnt="3">
        <dgm:presLayoutVars>
          <dgm:bulletEnabled val="1"/>
        </dgm:presLayoutVars>
      </dgm:prSet>
      <dgm:spPr/>
      <dgm:t>
        <a:bodyPr/>
        <a:lstStyle/>
        <a:p>
          <a:endParaRPr lang="en-US"/>
        </a:p>
      </dgm:t>
    </dgm:pt>
  </dgm:ptLst>
  <dgm:cxnLst>
    <dgm:cxn modelId="{69108617-E399-4333-B674-14A08169AD01}" type="presOf" srcId="{A0CE20E9-0422-4987-91C0-B4FB2D374124}" destId="{73EE1AA0-A226-4E94-BA35-265297FC3E92}" srcOrd="0" destOrd="0" presId="urn:microsoft.com/office/officeart/2005/8/layout/hProcess9"/>
    <dgm:cxn modelId="{34CBCEA3-C36F-413B-BD44-C304067C0FB1}" type="presOf" srcId="{93EB0128-2582-4CCB-8BCA-D5E53028261E}" destId="{92AB784B-555B-4A6E-972C-77D9D8C6CF86}" srcOrd="0" destOrd="0" presId="urn:microsoft.com/office/officeart/2005/8/layout/hProcess9"/>
    <dgm:cxn modelId="{C6FDFA50-EB3F-4ED1-8964-C40D69B88AF5}" srcId="{93EB0128-2582-4CCB-8BCA-D5E53028261E}" destId="{E461510A-53F7-4728-B276-BA80DA3D9711}" srcOrd="1" destOrd="0" parTransId="{3FDBE84B-FED7-4E43-A5D1-C6E58EAEF91F}" sibTransId="{03973845-E351-49A0-B0DA-B95EA0AA36A5}"/>
    <dgm:cxn modelId="{18D1EE0F-D008-4878-AC25-222D91650259}" srcId="{93EB0128-2582-4CCB-8BCA-D5E53028261E}" destId="{A0CE20E9-0422-4987-91C0-B4FB2D374124}" srcOrd="2" destOrd="0" parTransId="{31E0A5F8-05EC-4991-8E8F-B8F0CC661119}" sibTransId="{CD8CADCD-2CF8-4B0B-829B-23C3365FC40D}"/>
    <dgm:cxn modelId="{12324C04-A540-4234-9DE8-9CBD9F49C651}" srcId="{93EB0128-2582-4CCB-8BCA-D5E53028261E}" destId="{E9A43A43-2F6E-49E9-A1CB-9AFD46B9F86C}" srcOrd="0" destOrd="0" parTransId="{95E1D723-EC3B-41E7-A67A-95B9AE0651E9}" sibTransId="{CE94DF6E-B0C7-4424-9C62-00661FDA4DB7}"/>
    <dgm:cxn modelId="{896522EA-3F10-492D-89E0-1E8238093C9E}" type="presOf" srcId="{E9A43A43-2F6E-49E9-A1CB-9AFD46B9F86C}" destId="{132976C6-F330-4435-AFB0-E232F4C5A5FA}" srcOrd="0" destOrd="0" presId="urn:microsoft.com/office/officeart/2005/8/layout/hProcess9"/>
    <dgm:cxn modelId="{E7F6F621-606A-4CEE-8E78-FFB1CD196103}" type="presOf" srcId="{E461510A-53F7-4728-B276-BA80DA3D9711}" destId="{FA01814F-CA6D-4127-BF98-E6CBC815BC68}" srcOrd="0" destOrd="0" presId="urn:microsoft.com/office/officeart/2005/8/layout/hProcess9"/>
    <dgm:cxn modelId="{014F1264-BC4C-45AB-9FB2-00475D1B83A8}" type="presParOf" srcId="{92AB784B-555B-4A6E-972C-77D9D8C6CF86}" destId="{B1D5330E-3DD2-48DA-AE69-316A7DF573E1}" srcOrd="0" destOrd="0" presId="urn:microsoft.com/office/officeart/2005/8/layout/hProcess9"/>
    <dgm:cxn modelId="{B1D59135-58C9-472D-88EB-58FF3FC504CC}" type="presParOf" srcId="{92AB784B-555B-4A6E-972C-77D9D8C6CF86}" destId="{BE53CF41-7940-4083-997E-831151B56520}" srcOrd="1" destOrd="0" presId="urn:microsoft.com/office/officeart/2005/8/layout/hProcess9"/>
    <dgm:cxn modelId="{46148422-935B-4459-9B97-43204ADBB6AB}" type="presParOf" srcId="{BE53CF41-7940-4083-997E-831151B56520}" destId="{132976C6-F330-4435-AFB0-E232F4C5A5FA}" srcOrd="0" destOrd="0" presId="urn:microsoft.com/office/officeart/2005/8/layout/hProcess9"/>
    <dgm:cxn modelId="{EA08DB16-73E3-4446-900B-2A0B682D600F}" type="presParOf" srcId="{BE53CF41-7940-4083-997E-831151B56520}" destId="{48430973-51AF-4200-A9B3-D888B00F6966}" srcOrd="1" destOrd="0" presId="urn:microsoft.com/office/officeart/2005/8/layout/hProcess9"/>
    <dgm:cxn modelId="{1089C975-F40F-4FE1-B168-5E2FF5DC4D96}" type="presParOf" srcId="{BE53CF41-7940-4083-997E-831151B56520}" destId="{FA01814F-CA6D-4127-BF98-E6CBC815BC68}" srcOrd="2" destOrd="0" presId="urn:microsoft.com/office/officeart/2005/8/layout/hProcess9"/>
    <dgm:cxn modelId="{40BCE2D7-83A5-4310-9025-7303DB321C60}" type="presParOf" srcId="{BE53CF41-7940-4083-997E-831151B56520}" destId="{43CCC7D8-A9AD-45A0-8B37-ACE3C7DC837A}" srcOrd="3" destOrd="0" presId="urn:microsoft.com/office/officeart/2005/8/layout/hProcess9"/>
    <dgm:cxn modelId="{46A1DE54-35BC-459D-B3D4-03C5B13250C2}" type="presParOf" srcId="{BE53CF41-7940-4083-997E-831151B56520}" destId="{73EE1AA0-A226-4E94-BA35-265297FC3E92}"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D5330E-3DD2-48DA-AE69-316A7DF573E1}">
      <dsp:nvSpPr>
        <dsp:cNvPr id="0" name=""/>
        <dsp:cNvSpPr/>
      </dsp:nvSpPr>
      <dsp:spPr>
        <a:xfrm>
          <a:off x="400049" y="0"/>
          <a:ext cx="4533900" cy="32512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976C6-F330-4435-AFB0-E232F4C5A5FA}">
      <dsp:nvSpPr>
        <dsp:cNvPr id="0" name=""/>
        <dsp:cNvSpPr/>
      </dsp:nvSpPr>
      <dsp:spPr>
        <a:xfrm>
          <a:off x="5729" y="975360"/>
          <a:ext cx="1716881" cy="13004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effectLst>
                <a:outerShdw blurRad="38100" dist="38100" dir="2700000" algn="tl">
                  <a:srgbClr val="000000">
                    <a:alpha val="43137"/>
                  </a:srgbClr>
                </a:outerShdw>
              </a:effectLst>
            </a:rPr>
            <a:t>University Faculty</a:t>
          </a:r>
          <a:endParaRPr lang="en-US" sz="2600" b="1" kern="1200" dirty="0">
            <a:effectLst>
              <a:outerShdw blurRad="38100" dist="38100" dir="2700000" algn="tl">
                <a:srgbClr val="000000">
                  <a:alpha val="43137"/>
                </a:srgbClr>
              </a:outerShdw>
            </a:effectLst>
          </a:endParaRPr>
        </a:p>
      </dsp:txBody>
      <dsp:txXfrm>
        <a:off x="5729" y="975360"/>
        <a:ext cx="1716881" cy="1300480"/>
      </dsp:txXfrm>
    </dsp:sp>
    <dsp:sp modelId="{FA01814F-CA6D-4127-BF98-E6CBC815BC68}">
      <dsp:nvSpPr>
        <dsp:cNvPr id="0" name=""/>
        <dsp:cNvSpPr/>
      </dsp:nvSpPr>
      <dsp:spPr>
        <a:xfrm>
          <a:off x="1808559" y="975360"/>
          <a:ext cx="1716881" cy="130048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effectLst>
                <a:outerShdw blurRad="38100" dist="38100" dir="2700000" algn="tl">
                  <a:srgbClr val="000000">
                    <a:alpha val="43137"/>
                  </a:srgbClr>
                </a:outerShdw>
              </a:effectLst>
            </a:rPr>
            <a:t>University Leaders</a:t>
          </a:r>
          <a:endParaRPr lang="en-US" sz="2600" b="1" kern="1200" dirty="0">
            <a:effectLst>
              <a:outerShdw blurRad="38100" dist="38100" dir="2700000" algn="tl">
                <a:srgbClr val="000000">
                  <a:alpha val="43137"/>
                </a:srgbClr>
              </a:outerShdw>
            </a:effectLst>
          </a:endParaRPr>
        </a:p>
      </dsp:txBody>
      <dsp:txXfrm>
        <a:off x="1808559" y="975360"/>
        <a:ext cx="1716881" cy="1300480"/>
      </dsp:txXfrm>
    </dsp:sp>
    <dsp:sp modelId="{73EE1AA0-A226-4E94-BA35-265297FC3E92}">
      <dsp:nvSpPr>
        <dsp:cNvPr id="0" name=""/>
        <dsp:cNvSpPr/>
      </dsp:nvSpPr>
      <dsp:spPr>
        <a:xfrm>
          <a:off x="3611388" y="975360"/>
          <a:ext cx="1716881" cy="130048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effectLst>
                <a:outerShdw blurRad="38100" dist="38100" dir="2700000" algn="tl">
                  <a:srgbClr val="000000">
                    <a:alpha val="43137"/>
                  </a:srgbClr>
                </a:outerShdw>
              </a:effectLst>
            </a:rPr>
            <a:t>System Leaders</a:t>
          </a:r>
          <a:endParaRPr lang="en-US" sz="2600" b="1" kern="1200" dirty="0">
            <a:effectLst>
              <a:outerShdw blurRad="38100" dist="38100" dir="2700000" algn="tl">
                <a:srgbClr val="000000">
                  <a:alpha val="43137"/>
                </a:srgbClr>
              </a:outerShdw>
            </a:effectLst>
          </a:endParaRPr>
        </a:p>
      </dsp:txBody>
      <dsp:txXfrm>
        <a:off x="3611388" y="975360"/>
        <a:ext cx="1716881" cy="13004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74111" y="243417"/>
            <a:ext cx="2955721" cy="511175"/>
          </a:xfrm>
          <a:prstGeom prst="rect">
            <a:avLst/>
          </a:prstGeom>
        </p:spPr>
        <p:txBody>
          <a:bodyPr vert="horz" lIns="96661" tIns="48331" rIns="96661" bIns="48331" rtlCol="0"/>
          <a:lstStyle>
            <a:lvl1pPr algn="l">
              <a:defRPr sz="1300"/>
            </a:lvl1pPr>
          </a:lstStyle>
          <a:p>
            <a:pPr algn="ctr"/>
            <a:r>
              <a:rPr lang="en-US" b="1" dirty="0" smtClean="0">
                <a:latin typeface="Maiandra GD" pitchFamily="34" charset="0"/>
              </a:rPr>
              <a:t>Riding the Tiger of Higher Education Reform in </a:t>
            </a:r>
            <a:r>
              <a:rPr lang="en-US" b="1" dirty="0" smtClean="0">
                <a:latin typeface="Maiandra GD" pitchFamily="34" charset="0"/>
              </a:rPr>
              <a:t>East Asia</a:t>
            </a:r>
            <a:endParaRPr lang="en-US" b="1" dirty="0">
              <a:latin typeface="Maiandra GD" pitchFamily="34" charset="0"/>
            </a:endParaRPr>
          </a:p>
        </p:txBody>
      </p:sp>
      <p:sp>
        <p:nvSpPr>
          <p:cNvPr id="4" name="Footer Placeholder 3"/>
          <p:cNvSpPr>
            <a:spLocks noGrp="1"/>
          </p:cNvSpPr>
          <p:nvPr>
            <p:ph type="ftr" sz="quarter" idx="2"/>
          </p:nvPr>
        </p:nvSpPr>
        <p:spPr>
          <a:xfrm>
            <a:off x="473287" y="9468908"/>
            <a:ext cx="4185629" cy="673453"/>
          </a:xfrm>
          <a:prstGeom prst="rect">
            <a:avLst/>
          </a:prstGeom>
        </p:spPr>
        <p:txBody>
          <a:bodyPr vert="horz" lIns="96661" tIns="48331" rIns="96661" bIns="48331" rtlCol="0" anchor="b"/>
          <a:lstStyle>
            <a:lvl1pPr algn="l">
              <a:defRPr sz="1300"/>
            </a:lvl1pPr>
          </a:lstStyle>
          <a:p>
            <a:r>
              <a:rPr lang="nb-NO" smtClean="0"/>
              <a:t>SEAMEO Conference on Higher Education Leadership      Professor Philip Hallinger ©2012              hallinger@gmail.com</a:t>
            </a:r>
            <a:endParaRPr lang="en-US" dirty="0"/>
          </a:p>
        </p:txBody>
      </p:sp>
      <p:sp>
        <p:nvSpPr>
          <p:cNvPr id="5" name="Slide Number Placeholder 4"/>
          <p:cNvSpPr>
            <a:spLocks noGrp="1"/>
          </p:cNvSpPr>
          <p:nvPr>
            <p:ph type="sldNum" sz="quarter" idx="3"/>
          </p:nvPr>
        </p:nvSpPr>
        <p:spPr>
          <a:xfrm>
            <a:off x="3727133" y="9655528"/>
            <a:ext cx="3076363" cy="511175"/>
          </a:xfrm>
          <a:prstGeom prst="rect">
            <a:avLst/>
          </a:prstGeom>
        </p:spPr>
        <p:txBody>
          <a:bodyPr vert="horz" lIns="96661" tIns="48331" rIns="96661" bIns="48331" rtlCol="0" anchor="b"/>
          <a:lstStyle>
            <a:lvl1pPr algn="r">
              <a:defRPr sz="1300"/>
            </a:lvl1pPr>
          </a:lstStyle>
          <a:p>
            <a:fld id="{61313999-9B1A-4295-BFF1-E93E35251D87}"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175"/>
          </a:xfrm>
          <a:prstGeom prst="rect">
            <a:avLst/>
          </a:prstGeom>
        </p:spPr>
        <p:txBody>
          <a:bodyPr vert="horz" lIns="96661" tIns="48331" rIns="96661" bIns="48331" rtlCol="0"/>
          <a:lstStyle>
            <a:lvl1pPr algn="l">
              <a:defRPr sz="1300"/>
            </a:lvl1pPr>
          </a:lstStyle>
          <a:p>
            <a:r>
              <a:rPr lang="en-US" smtClean="0"/>
              <a:t>Riding the Tiger of Higher Education Reform in East Asia</a:t>
            </a:r>
            <a:endParaRPr lang="en-US"/>
          </a:p>
        </p:txBody>
      </p:sp>
      <p:sp>
        <p:nvSpPr>
          <p:cNvPr id="3" name="Date Placeholder 2"/>
          <p:cNvSpPr>
            <a:spLocks noGrp="1"/>
          </p:cNvSpPr>
          <p:nvPr>
            <p:ph type="dt" idx="1"/>
          </p:nvPr>
        </p:nvSpPr>
        <p:spPr>
          <a:xfrm>
            <a:off x="4021294" y="0"/>
            <a:ext cx="3076363" cy="511175"/>
          </a:xfrm>
          <a:prstGeom prst="rect">
            <a:avLst/>
          </a:prstGeom>
        </p:spPr>
        <p:txBody>
          <a:bodyPr vert="horz" lIns="96661" tIns="48331" rIns="96661" bIns="48331" rtlCol="0"/>
          <a:lstStyle>
            <a:lvl1pPr algn="r">
              <a:defRPr sz="1300"/>
            </a:lvl1pPr>
          </a:lstStyle>
          <a:p>
            <a:fld id="{E8A36E80-24E5-49A3-B930-E9E96884A5C9}" type="datetimeFigureOut">
              <a:rPr lang="en-US" smtClean="0"/>
              <a:pPr/>
              <a:t>6/23/2012</a:t>
            </a:fld>
            <a:endParaRPr lang="en-US"/>
          </a:p>
        </p:txBody>
      </p:sp>
      <p:sp>
        <p:nvSpPr>
          <p:cNvPr id="4" name="Slide Image Placehold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09930" y="4856163"/>
            <a:ext cx="5679440" cy="4600575"/>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0551"/>
            <a:ext cx="3076363" cy="511175"/>
          </a:xfrm>
          <a:prstGeom prst="rect">
            <a:avLst/>
          </a:prstGeom>
        </p:spPr>
        <p:txBody>
          <a:bodyPr vert="horz" lIns="96661" tIns="48331" rIns="96661" bIns="48331" rtlCol="0" anchor="b"/>
          <a:lstStyle>
            <a:lvl1pPr algn="l">
              <a:defRPr sz="1300"/>
            </a:lvl1pPr>
          </a:lstStyle>
          <a:p>
            <a:r>
              <a:rPr lang="nb-NO" smtClean="0"/>
              <a:t>SEAMEO Conference on Higher Education Leadership      Professor Philip Hallinger ©2012              hallinger@gmail.com</a:t>
            </a:r>
            <a:endParaRPr lang="en-US"/>
          </a:p>
        </p:txBody>
      </p:sp>
      <p:sp>
        <p:nvSpPr>
          <p:cNvPr id="7" name="Slide Number Placeholder 6"/>
          <p:cNvSpPr>
            <a:spLocks noGrp="1"/>
          </p:cNvSpPr>
          <p:nvPr>
            <p:ph type="sldNum" sz="quarter" idx="5"/>
          </p:nvPr>
        </p:nvSpPr>
        <p:spPr>
          <a:xfrm>
            <a:off x="4021294" y="9710551"/>
            <a:ext cx="3076363" cy="511175"/>
          </a:xfrm>
          <a:prstGeom prst="rect">
            <a:avLst/>
          </a:prstGeom>
        </p:spPr>
        <p:txBody>
          <a:bodyPr vert="horz" lIns="96661" tIns="48331" rIns="96661" bIns="48331" rtlCol="0" anchor="b"/>
          <a:lstStyle>
            <a:lvl1pPr algn="r">
              <a:defRPr sz="1300"/>
            </a:lvl1pPr>
          </a:lstStyle>
          <a:p>
            <a:fld id="{BF581077-AEB2-4B1A-A8C6-65B2B6443037}" type="slidenum">
              <a:rPr lang="en-US" smtClean="0"/>
              <a:pPr/>
              <a:t>‹#›</a:t>
            </a:fld>
            <a:endParaRPr lang="en-US"/>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11</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12</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Growing competition among universities drove interest in rankings over past decade</a:t>
            </a:r>
          </a:p>
          <a:p>
            <a:r>
              <a:rPr lang="en-US" dirty="0" smtClean="0"/>
              <a:t>Regional government sought to increase the number of top 100 universities</a:t>
            </a:r>
          </a:p>
          <a:p>
            <a:r>
              <a:rPr lang="en-US" dirty="0" smtClean="0"/>
              <a:t>Resulting in new policies:</a:t>
            </a:r>
          </a:p>
          <a:p>
            <a:pPr lvl="1"/>
            <a:r>
              <a:rPr lang="en-US" sz="2400" dirty="0" smtClean="0"/>
              <a:t>RAE</a:t>
            </a:r>
          </a:p>
          <a:p>
            <a:pPr lvl="1"/>
            <a:r>
              <a:rPr lang="en-US" sz="2400" dirty="0" smtClean="0"/>
              <a:t>Reward for performance</a:t>
            </a:r>
          </a:p>
          <a:p>
            <a:pPr lvl="1"/>
            <a:r>
              <a:rPr lang="en-US" sz="2400" dirty="0" smtClean="0"/>
              <a:t>Publication requirements</a:t>
            </a:r>
          </a:p>
          <a:p>
            <a:pPr lvl="1"/>
            <a:r>
              <a:rPr lang="en-US" sz="2400" dirty="0" smtClean="0"/>
              <a:t>Journal list requirements</a:t>
            </a:r>
          </a:p>
          <a:p>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13</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16</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17</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19</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2</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20</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21</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22</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23</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24</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27</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F9299-E869-49EF-8BBD-901225802420}" type="slidenum">
              <a:rPr lang="en-US" smtClean="0"/>
              <a:pPr/>
              <a:t>28</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29</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txBox="1">
            <a:spLocks noGrp="1" noChangeArrowheads="1"/>
          </p:cNvSpPr>
          <p:nvPr/>
        </p:nvSpPr>
        <p:spPr bwMode="auto">
          <a:xfrm>
            <a:off x="2" y="1"/>
            <a:ext cx="3076575" cy="510620"/>
          </a:xfrm>
          <a:prstGeom prst="rect">
            <a:avLst/>
          </a:prstGeom>
          <a:noFill/>
          <a:ln w="9525">
            <a:noFill/>
            <a:miter lim="800000"/>
            <a:headEnd/>
            <a:tailEnd/>
          </a:ln>
        </p:spPr>
        <p:txBody>
          <a:bodyPr lIns="94098" tIns="47047" rIns="94098" bIns="47047"/>
          <a:lstStyle/>
          <a:p>
            <a:pPr defTabSz="941707"/>
            <a:r>
              <a:rPr lang="en-US" sz="1300" dirty="0">
                <a:latin typeface="Times New Roman" pitchFamily="18" charset="0"/>
                <a:cs typeface="Times New Roman" pitchFamily="18" charset="0"/>
              </a:rPr>
              <a:t>Leadership Coaching for Innovation and Performance</a:t>
            </a:r>
          </a:p>
        </p:txBody>
      </p:sp>
      <p:sp>
        <p:nvSpPr>
          <p:cNvPr id="199683" name="Rectangle 6"/>
          <p:cNvSpPr txBox="1">
            <a:spLocks noGrp="1" noChangeArrowheads="1"/>
          </p:cNvSpPr>
          <p:nvPr/>
        </p:nvSpPr>
        <p:spPr bwMode="auto">
          <a:xfrm>
            <a:off x="2" y="9712881"/>
            <a:ext cx="3076575" cy="510620"/>
          </a:xfrm>
          <a:prstGeom prst="rect">
            <a:avLst/>
          </a:prstGeom>
          <a:noFill/>
          <a:ln w="9525">
            <a:noFill/>
            <a:miter lim="800000"/>
            <a:headEnd/>
            <a:tailEnd/>
          </a:ln>
        </p:spPr>
        <p:txBody>
          <a:bodyPr lIns="94098" tIns="47047" rIns="94098" bIns="47047" anchor="b"/>
          <a:lstStyle/>
          <a:p>
            <a:pPr defTabSz="941707"/>
            <a:r>
              <a:rPr lang="en-US" sz="1300" dirty="0">
                <a:latin typeface="Times New Roman" pitchFamily="18" charset="0"/>
                <a:cs typeface="Times New Roman" pitchFamily="18" charset="0"/>
              </a:rPr>
              <a:t>© 2009 Dr. Philip Hallinger</a:t>
            </a:r>
          </a:p>
        </p:txBody>
      </p:sp>
      <p:sp>
        <p:nvSpPr>
          <p:cNvPr id="199684" name="Rectangle 7"/>
          <p:cNvSpPr txBox="1">
            <a:spLocks noGrp="1" noChangeArrowheads="1"/>
          </p:cNvSpPr>
          <p:nvPr/>
        </p:nvSpPr>
        <p:spPr bwMode="auto">
          <a:xfrm>
            <a:off x="4022725" y="9712881"/>
            <a:ext cx="3076575" cy="510620"/>
          </a:xfrm>
          <a:prstGeom prst="rect">
            <a:avLst/>
          </a:prstGeom>
          <a:noFill/>
          <a:ln w="9525">
            <a:noFill/>
            <a:miter lim="800000"/>
            <a:headEnd/>
            <a:tailEnd/>
          </a:ln>
        </p:spPr>
        <p:txBody>
          <a:bodyPr lIns="94098" tIns="47047" rIns="94098" bIns="47047" anchor="b"/>
          <a:lstStyle/>
          <a:p>
            <a:pPr defTabSz="941707"/>
            <a:fld id="{74260E3A-E8F6-4390-93FD-368ADD48551B}" type="slidenum">
              <a:rPr lang="en-US" sz="1300">
                <a:latin typeface="Verdana" pitchFamily="34" charset="0"/>
              </a:rPr>
              <a:pPr defTabSz="941707"/>
              <a:t>3</a:t>
            </a:fld>
            <a:endParaRPr lang="en-US" sz="1300" dirty="0">
              <a:latin typeface="Verdana" pitchFamily="34" charset="0"/>
            </a:endParaRPr>
          </a:p>
        </p:txBody>
      </p:sp>
      <p:sp>
        <p:nvSpPr>
          <p:cNvPr id="199685" name="Rectangle 2"/>
          <p:cNvSpPr>
            <a:spLocks noGrp="1" noRot="1" noChangeAspect="1" noChangeArrowheads="1" noTextEdit="1"/>
          </p:cNvSpPr>
          <p:nvPr>
            <p:ph type="sldImg"/>
          </p:nvPr>
        </p:nvSpPr>
        <p:spPr>
          <a:xfrm>
            <a:off x="995363" y="766763"/>
            <a:ext cx="5110162" cy="3833812"/>
          </a:xfrm>
          <a:ln/>
        </p:spPr>
      </p:sp>
      <p:sp>
        <p:nvSpPr>
          <p:cNvPr id="199686" name="Rectangle 3"/>
          <p:cNvSpPr>
            <a:spLocks noGrp="1" noChangeArrowheads="1"/>
          </p:cNvSpPr>
          <p:nvPr>
            <p:ph type="body" idx="1"/>
          </p:nvPr>
        </p:nvSpPr>
        <p:spPr>
          <a:xfrm>
            <a:off x="709614" y="4855650"/>
            <a:ext cx="5680075" cy="4600336"/>
          </a:xfrm>
          <a:noFill/>
          <a:ln/>
        </p:spPr>
        <p:txBody>
          <a:bodyPr/>
          <a:lstStyle/>
          <a:p>
            <a:pPr eaLnBrk="1" hangingPunct="1"/>
            <a:endParaRPr lang="en-US" sz="1800" dirty="0" smtClean="0">
              <a:cs typeface="Arial" charset="0"/>
            </a:endParaRPr>
          </a:p>
        </p:txBody>
      </p:sp>
      <p:sp>
        <p:nvSpPr>
          <p:cNvPr id="7" name="Header Placeholder 6"/>
          <p:cNvSpPr>
            <a:spLocks noGrp="1"/>
          </p:cNvSpPr>
          <p:nvPr>
            <p:ph type="hdr" sz="quarter" idx="10"/>
          </p:nvPr>
        </p:nvSpPr>
        <p:spPr/>
        <p:txBody>
          <a:bodyPr/>
          <a:lstStyle/>
          <a:p>
            <a:pPr>
              <a:defRPr/>
            </a:pPr>
            <a:r>
              <a:rPr lang="en-US" smtClean="0"/>
              <a:t>Riding the Tiger of Higher Education Reform in East Asia</a:t>
            </a:r>
            <a:endParaRPr lang="en-US"/>
          </a:p>
        </p:txBody>
      </p:sp>
      <p:sp>
        <p:nvSpPr>
          <p:cNvPr id="9" name="Footer Placeholder 8"/>
          <p:cNvSpPr>
            <a:spLocks noGrp="1"/>
          </p:cNvSpPr>
          <p:nvPr>
            <p:ph type="ftr" sz="quarter" idx="11"/>
          </p:nvPr>
        </p:nvSpPr>
        <p:spPr/>
        <p:txBody>
          <a:bodyPr/>
          <a:lstStyle/>
          <a:p>
            <a:pPr>
              <a:defRPr/>
            </a:pPr>
            <a:r>
              <a:rPr lang="nb-NO" smtClean="0"/>
              <a:t>SEAMEO Conference on Higher Education Leadership      Professor Philip Hallinger ©2012              hallinger@gmail.com</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31</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32</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34</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35</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36</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37</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38</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Header Placeholder 3"/>
          <p:cNvSpPr>
            <a:spLocks noGrp="1"/>
          </p:cNvSpPr>
          <p:nvPr>
            <p:ph type="hdr" sz="quarter"/>
          </p:nvPr>
        </p:nvSpPr>
        <p:spPr/>
        <p:txBody>
          <a:bodyPr/>
          <a:lstStyle/>
          <a:p>
            <a:pPr>
              <a:defRPr/>
            </a:pPr>
            <a:r>
              <a:rPr lang="en-US" smtClean="0"/>
              <a:t>Riding the Tiger of Higher Education Reform in East Asia</a:t>
            </a:r>
            <a:endParaRPr lang="en-US" dirty="0"/>
          </a:p>
        </p:txBody>
      </p:sp>
      <p:sp>
        <p:nvSpPr>
          <p:cNvPr id="5" name="Footer Placeholder 4"/>
          <p:cNvSpPr>
            <a:spLocks noGrp="1"/>
          </p:cNvSpPr>
          <p:nvPr>
            <p:ph type="ftr" sz="quarter" idx="4"/>
          </p:nvPr>
        </p:nvSpPr>
        <p:spPr/>
        <p:txBody>
          <a:bodyPr/>
          <a:lstStyle/>
          <a:p>
            <a:pPr>
              <a:defRPr/>
            </a:pPr>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5"/>
          </p:nvPr>
        </p:nvSpPr>
        <p:spPr/>
        <p:txBody>
          <a:bodyPr/>
          <a:lstStyle/>
          <a:p>
            <a:pPr>
              <a:defRPr/>
            </a:pPr>
            <a:fld id="{10F9E10B-A08C-4A2A-85CE-704C97128A03}"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5</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6</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7</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8</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6F9299-E869-49EF-8BBD-901225802420}" type="slidenum">
              <a:rPr lang="en-US" smtClean="0"/>
              <a:pPr/>
              <a:t>9</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7" descr="blue line backdrop 2010.tif"/>
          <p:cNvPicPr>
            <a:picLocks noChangeAspect="1"/>
          </p:cNvPicPr>
          <p:nvPr userDrawn="1"/>
        </p:nvPicPr>
        <p:blipFill>
          <a:blip r:embed="rId2" cstate="print"/>
          <a:srcRect/>
          <a:stretch>
            <a:fillRect/>
          </a:stretch>
        </p:blipFill>
        <p:spPr bwMode="auto">
          <a:xfrm>
            <a:off x="0" y="0"/>
            <a:ext cx="9275763"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normAutofit/>
          </a:bodyPr>
          <a:lstStyle>
            <a:lvl1pPr>
              <a:defRPr sz="4400">
                <a:solidFill>
                  <a:srgbClr val="66FFFF"/>
                </a:solidFill>
                <a:latin typeface="Tempus Sans ITC" pitchFamily="8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CCEC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5026D-50BE-4117-BEC9-A583F205791D}"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5026D-50BE-4117-BEC9-A583F205791D}" type="slidenum">
              <a:rPr lang="en-US" smtClean="0"/>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06375" y="138113"/>
            <a:ext cx="7343775" cy="8461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7800" y="1652588"/>
            <a:ext cx="4316413" cy="440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6613" y="1652588"/>
            <a:ext cx="4316412" cy="4406900"/>
          </a:xfrm>
        </p:spPr>
        <p:txBody>
          <a:bodyPr/>
          <a:lstStyle/>
          <a:p>
            <a:pPr lvl="0"/>
            <a:endParaRPr lang="en-US" noProof="0" dirty="0" smtClean="0"/>
          </a:p>
        </p:txBody>
      </p:sp>
      <p:sp>
        <p:nvSpPr>
          <p:cNvPr id="5" name="Rectangle 7"/>
          <p:cNvSpPr>
            <a:spLocks noGrp="1" noChangeArrowheads="1"/>
          </p:cNvSpPr>
          <p:nvPr>
            <p:ph type="ftr" sz="quarter" idx="10"/>
          </p:nvPr>
        </p:nvSpPr>
        <p:spPr/>
        <p:txBody>
          <a:bodyPr/>
          <a:lstStyle>
            <a:lvl1pPr>
              <a:defRPr/>
            </a:lvl1pPr>
          </a:lstStyle>
          <a:p>
            <a:pPr>
              <a:defRPr/>
            </a:pPr>
            <a:endParaRPr lang="th-TH" sz="1200"/>
          </a:p>
        </p:txBody>
      </p:sp>
      <p:sp>
        <p:nvSpPr>
          <p:cNvPr id="6" name="Rectangle 8"/>
          <p:cNvSpPr>
            <a:spLocks noGrp="1" noChangeArrowheads="1"/>
          </p:cNvSpPr>
          <p:nvPr>
            <p:ph type="sldNum" sz="quarter" idx="11"/>
          </p:nvPr>
        </p:nvSpPr>
        <p:spPr/>
        <p:txBody>
          <a:bodyPr/>
          <a:lstStyle>
            <a:lvl1pPr>
              <a:defRPr/>
            </a:lvl1pPr>
          </a:lstStyle>
          <a:p>
            <a:pPr>
              <a:defRPr/>
            </a:pPr>
            <a:fld id="{B7330F96-F700-46A0-867A-4936AB5E218A}" type="slidenum">
              <a:rPr lang="en-US"/>
              <a:pPr>
                <a:defRPr/>
              </a:pPr>
              <a:t>‹#›</a:t>
            </a:fld>
            <a:endParaRPr lang="th-TH"/>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152400"/>
            <a:ext cx="7315200" cy="1143000"/>
          </a:xfrm>
        </p:spPr>
        <p:txBody>
          <a:bodyPr/>
          <a:lstStyle>
            <a:lvl1pPr>
              <a:defRPr>
                <a:latin typeface="Maiandra G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533400" y="6264275"/>
            <a:ext cx="3810000" cy="365125"/>
          </a:xfrm>
          <a:prstGeom prst="rect">
            <a:avLst/>
          </a:prstGeom>
        </p:spPr>
        <p:txBody>
          <a:bodyPr vert="horz" lIns="91440" tIns="45720" rIns="91440" bIns="45720" rtlCol="0" anchor="ctr"/>
          <a:lstStyle>
            <a:lvl1pPr algn="l">
              <a:defRPr sz="1400" i="1">
                <a:solidFill>
                  <a:schemeClr val="bg1">
                    <a:lumMod val="50000"/>
                  </a:schemeClr>
                </a:solidFill>
              </a:defRPr>
            </a:lvl1pPr>
          </a:lstStyle>
          <a:p>
            <a:endParaRPr lang="en-US" dirty="0"/>
          </a:p>
        </p:txBody>
      </p:sp>
      <p:sp>
        <p:nvSpPr>
          <p:cNvPr id="8" name="Slide Number Placeholder 5"/>
          <p:cNvSpPr>
            <a:spLocks noGrp="1"/>
          </p:cNvSpPr>
          <p:nvPr>
            <p:ph type="sldNum" sz="quarter" idx="4"/>
          </p:nvPr>
        </p:nvSpPr>
        <p:spPr>
          <a:xfrm>
            <a:off x="6705600" y="6294120"/>
            <a:ext cx="2133600"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fld id="{9DB5026D-50BE-4117-BEC9-A583F205791D}" type="slidenum">
              <a:rPr lang="en-US" smtClean="0"/>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514600"/>
            <a:ext cx="7772400" cy="1500187"/>
          </a:xfrm>
        </p:spPr>
        <p:txBody>
          <a:bodyPr anchor="b">
            <a:normAutofit/>
          </a:bodyPr>
          <a:lstStyle>
            <a:lvl1pPr marL="0" indent="0" algn="ctr">
              <a:buNone/>
              <a:defRPr sz="4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143000"/>
          </a:xfrm>
        </p:spPr>
        <p:txBody>
          <a:bodyPr/>
          <a:lstStyle>
            <a:lvl1pPr>
              <a:defRPr>
                <a:latin typeface="Maiandra GD"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221163"/>
          </a:xfrm>
        </p:spPr>
        <p:txBody>
          <a:bodyPr/>
          <a:lstStyle>
            <a:lvl1pPr>
              <a:spcAft>
                <a:spcPts val="600"/>
              </a:spcAft>
              <a:defRPr sz="2600">
                <a:solidFill>
                  <a:schemeClr val="tx2"/>
                </a:solidFill>
              </a:defRPr>
            </a:lvl1pPr>
            <a:lvl2pPr>
              <a:spcAft>
                <a:spcPts val="600"/>
              </a:spcAft>
              <a:buFont typeface="Calibri" pitchFamily="34" charset="0"/>
              <a:buChar char="–"/>
              <a:defRPr sz="2200">
                <a:solidFill>
                  <a:schemeClr val="tx2"/>
                </a:solidFill>
              </a:defRPr>
            </a:lvl2pPr>
            <a:lvl3pPr>
              <a:spcAft>
                <a:spcPts val="600"/>
              </a:spcAft>
              <a:defRPr sz="2000">
                <a:solidFill>
                  <a:schemeClr val="tx2"/>
                </a:solidFill>
              </a:defRPr>
            </a:lvl3pPr>
            <a:lvl4pPr>
              <a:spcAft>
                <a:spcPts val="600"/>
              </a:spcAft>
              <a:defRPr sz="1800">
                <a:solidFill>
                  <a:schemeClr val="tx2"/>
                </a:solidFill>
              </a:defRPr>
            </a:lvl4pPr>
            <a:lvl5pPr>
              <a:spcAft>
                <a:spcPts val="600"/>
              </a:spcAft>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221163"/>
          </a:xfrm>
        </p:spPr>
        <p:txBody>
          <a:bodyPr/>
          <a:lstStyle>
            <a:lvl1pPr>
              <a:spcAft>
                <a:spcPts val="600"/>
              </a:spcAft>
              <a:defRPr sz="2600">
                <a:solidFill>
                  <a:schemeClr val="tx2"/>
                </a:solidFill>
              </a:defRPr>
            </a:lvl1pPr>
            <a:lvl2pPr>
              <a:spcAft>
                <a:spcPts val="600"/>
              </a:spcAft>
              <a:defRPr lang="en-US" sz="2200" kern="1200" dirty="0" smtClean="0">
                <a:solidFill>
                  <a:schemeClr val="tx2"/>
                </a:solidFill>
                <a:latin typeface="+mn-lt"/>
                <a:ea typeface="+mn-ea"/>
                <a:cs typeface="+mn-cs"/>
              </a:defRPr>
            </a:lvl2pPr>
            <a:lvl3pPr>
              <a:spcAft>
                <a:spcPts val="600"/>
              </a:spcAft>
              <a:defRPr sz="2000">
                <a:solidFill>
                  <a:schemeClr val="tx2"/>
                </a:solidFill>
              </a:defRPr>
            </a:lvl3pPr>
            <a:lvl4pPr>
              <a:spcAft>
                <a:spcPts val="600"/>
              </a:spcAft>
              <a:defRPr sz="1800">
                <a:solidFill>
                  <a:schemeClr val="tx2"/>
                </a:solidFill>
              </a:defRPr>
            </a:lvl4pPr>
            <a:lvl5pPr>
              <a:spcAft>
                <a:spcPts val="600"/>
              </a:spcAft>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defTabSz="914400" rtl="0" eaLnBrk="1" latinLnBrk="0" hangingPunct="1">
              <a:spcBef>
                <a:spcPct val="20000"/>
              </a:spcBef>
              <a:spcAft>
                <a:spcPts val="600"/>
              </a:spcAft>
              <a:buFont typeface="Calibri"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533400" y="6264275"/>
            <a:ext cx="4495800" cy="365125"/>
          </a:xfrm>
          <a:prstGeom prst="rect">
            <a:avLst/>
          </a:prstGeom>
        </p:spPr>
        <p:txBody>
          <a:bodyPr vert="horz" lIns="91440" tIns="45720" rIns="91440" bIns="45720" rtlCol="0" anchor="ctr"/>
          <a:lstStyle>
            <a:lvl1pPr algn="l">
              <a:defRPr sz="1400" b="1" i="0">
                <a:solidFill>
                  <a:schemeClr val="bg1">
                    <a:lumMod val="50000"/>
                  </a:schemeClr>
                </a:solidFill>
                <a:effectLst/>
              </a:defRPr>
            </a:lvl1pPr>
          </a:lstStyle>
          <a:p>
            <a:endParaRPr lang="en-US" dirty="0"/>
          </a:p>
        </p:txBody>
      </p:sp>
      <p:sp>
        <p:nvSpPr>
          <p:cNvPr id="9" name="Slide Number Placeholder 5"/>
          <p:cNvSpPr>
            <a:spLocks noGrp="1"/>
          </p:cNvSpPr>
          <p:nvPr>
            <p:ph type="sldNum" sz="quarter" idx="4"/>
          </p:nvPr>
        </p:nvSpPr>
        <p:spPr>
          <a:xfrm>
            <a:off x="6705600" y="6294120"/>
            <a:ext cx="2133600"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fld id="{9DB5026D-50BE-4117-BEC9-A583F205791D}" type="slidenum">
              <a:rPr lang="en-US" smtClean="0"/>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ln>
            <a:solidFill>
              <a:schemeClr val="accent1"/>
            </a:solidFill>
          </a:ln>
        </p:spPr>
        <p:txBody>
          <a:bodyPr anchor="b">
            <a:noAutofit/>
          </a:bodyPr>
          <a:lstStyle>
            <a:lvl1pPr marL="0" indent="0" algn="ctr">
              <a:buNone/>
              <a:defRPr sz="2600" b="1">
                <a:solidFill>
                  <a:schemeClr val="tx2"/>
                </a:solidFill>
                <a:latin typeface="Maiandra G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a:ln>
            <a:solidFill>
              <a:schemeClr val="accent1"/>
            </a:solidFill>
          </a:ln>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ln>
            <a:solidFill>
              <a:schemeClr val="accent1"/>
            </a:solidFill>
          </a:ln>
        </p:spPr>
        <p:txBody>
          <a:bodyPr anchor="b">
            <a:noAutofit/>
          </a:bodyPr>
          <a:lstStyle>
            <a:lvl1pPr marL="0" indent="0" algn="ctr">
              <a:buNone/>
              <a:defRPr sz="2600" b="1">
                <a:solidFill>
                  <a:schemeClr val="tx2"/>
                </a:solidFill>
                <a:latin typeface="Maiandra G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a:ln>
            <a:solidFill>
              <a:schemeClr val="accent1"/>
            </a:solidFill>
          </a:ln>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533400" y="6264275"/>
            <a:ext cx="4572000" cy="365125"/>
          </a:xfrm>
          <a:prstGeom prst="rect">
            <a:avLst/>
          </a:prstGeom>
        </p:spPr>
        <p:txBody>
          <a:bodyPr vert="horz" lIns="91440" tIns="45720" rIns="91440" bIns="45720" rtlCol="0" anchor="ctr"/>
          <a:lstStyle>
            <a:lvl1pPr algn="l">
              <a:defRPr sz="1400" b="1" i="0">
                <a:solidFill>
                  <a:schemeClr val="bg1">
                    <a:lumMod val="50000"/>
                  </a:schemeClr>
                </a:solidFill>
              </a:defRPr>
            </a:lvl1pPr>
          </a:lstStyle>
          <a:p>
            <a:endParaRPr lang="en-US" dirty="0"/>
          </a:p>
        </p:txBody>
      </p:sp>
      <p:sp>
        <p:nvSpPr>
          <p:cNvPr id="11" name="Slide Number Placeholder 5"/>
          <p:cNvSpPr>
            <a:spLocks noGrp="1"/>
          </p:cNvSpPr>
          <p:nvPr>
            <p:ph type="sldNum" sz="quarter" idx="11"/>
          </p:nvPr>
        </p:nvSpPr>
        <p:spPr>
          <a:xfrm>
            <a:off x="6705600" y="6294120"/>
            <a:ext cx="2133600"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fld id="{9DB5026D-50BE-4117-BEC9-A583F205791D}" type="slidenum">
              <a:rPr lang="en-US" smtClean="0"/>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143000"/>
          </a:xfrm>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533400" y="6264275"/>
            <a:ext cx="3810000" cy="365125"/>
          </a:xfrm>
          <a:prstGeom prst="rect">
            <a:avLst/>
          </a:prstGeom>
        </p:spPr>
        <p:txBody>
          <a:bodyPr vert="horz" lIns="91440" tIns="45720" rIns="91440" bIns="45720" rtlCol="0" anchor="ctr"/>
          <a:lstStyle>
            <a:lvl1pPr algn="l">
              <a:defRPr sz="1400" i="1">
                <a:solidFill>
                  <a:schemeClr val="bg1">
                    <a:lumMod val="50000"/>
                  </a:schemeClr>
                </a:solidFill>
              </a:defRPr>
            </a:lvl1pPr>
          </a:lstStyle>
          <a:p>
            <a:endParaRPr lang="en-US" dirty="0"/>
          </a:p>
        </p:txBody>
      </p:sp>
      <p:sp>
        <p:nvSpPr>
          <p:cNvPr id="7" name="Slide Number Placeholder 5"/>
          <p:cNvSpPr>
            <a:spLocks noGrp="1"/>
          </p:cNvSpPr>
          <p:nvPr>
            <p:ph type="sldNum" sz="quarter" idx="4"/>
          </p:nvPr>
        </p:nvSpPr>
        <p:spPr>
          <a:xfrm>
            <a:off x="6705600" y="6294120"/>
            <a:ext cx="2133600"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fld id="{9DB5026D-50BE-4117-BEC9-A583F205791D}" type="slidenum">
              <a:rPr lang="en-US" smtClean="0"/>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i="1">
                <a:solidFill>
                  <a:schemeClr val="bg1">
                    <a:lumMod val="50000"/>
                  </a:schemeClr>
                </a:solidFill>
              </a:defRPr>
            </a:lvl1pPr>
          </a:lstStyle>
          <a:p>
            <a:endParaRPr lang="en-US"/>
          </a:p>
        </p:txBody>
      </p:sp>
      <p:sp>
        <p:nvSpPr>
          <p:cNvPr id="4" name="Slide Number Placeholder 3"/>
          <p:cNvSpPr>
            <a:spLocks noGrp="1"/>
          </p:cNvSpPr>
          <p:nvPr>
            <p:ph type="sldNum" sz="quarter" idx="12"/>
          </p:nvPr>
        </p:nvSpPr>
        <p:spPr/>
        <p:txBody>
          <a:bodyPr/>
          <a:lstStyle/>
          <a:p>
            <a:fld id="{9DB5026D-50BE-4117-BEC9-A583F205791D}"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accent1">
                    <a:lumMod val="75000"/>
                  </a:schemeClr>
                </a:solidFill>
              </a:defRPr>
            </a:lvl1pPr>
          </a:lstStyle>
          <a:p>
            <a:endParaRPr lang="en-US"/>
          </a:p>
        </p:txBody>
      </p:sp>
      <p:sp>
        <p:nvSpPr>
          <p:cNvPr id="7" name="Slide Number Placeholder 6"/>
          <p:cNvSpPr>
            <a:spLocks noGrp="1"/>
          </p:cNvSpPr>
          <p:nvPr>
            <p:ph type="sldNum" sz="quarter" idx="12"/>
          </p:nvPr>
        </p:nvSpPr>
        <p:spPr/>
        <p:txBody>
          <a:bodyPr/>
          <a:lstStyle/>
          <a:p>
            <a:fld id="{9DB5026D-50BE-4117-BEC9-A583F205791D}"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5026D-50BE-4117-BEC9-A583F205791D}"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12"/>
          <p:cNvGrpSpPr/>
          <p:nvPr userDrawn="1"/>
        </p:nvGrpSpPr>
        <p:grpSpPr>
          <a:xfrm>
            <a:off x="486616" y="991047"/>
            <a:ext cx="8200952" cy="151953"/>
            <a:chOff x="486616" y="991047"/>
            <a:chExt cx="8200952" cy="151953"/>
          </a:xfrm>
        </p:grpSpPr>
        <p:sp>
          <p:nvSpPr>
            <p:cNvPr id="8" name="Line 7"/>
            <p:cNvSpPr>
              <a:spLocks noChangeShapeType="1"/>
            </p:cNvSpPr>
            <p:nvPr userDrawn="1"/>
          </p:nvSpPr>
          <p:spPr bwMode="auto">
            <a:xfrm>
              <a:off x="489137" y="1116106"/>
              <a:ext cx="8197663" cy="26894"/>
            </a:xfrm>
            <a:prstGeom prst="line">
              <a:avLst/>
            </a:prstGeom>
            <a:noFill/>
            <a:ln w="57150">
              <a:solidFill>
                <a:srgbClr val="0000FF"/>
              </a:solidFill>
              <a:round/>
              <a:headEnd/>
              <a:tailEnd/>
            </a:ln>
          </p:spPr>
          <p:txBody>
            <a:bodyPr/>
            <a:lstStyle/>
            <a:p>
              <a:endParaRPr lang="en-US"/>
            </a:p>
          </p:txBody>
        </p:sp>
        <p:grpSp>
          <p:nvGrpSpPr>
            <p:cNvPr id="10" name="Group 9"/>
            <p:cNvGrpSpPr>
              <a:grpSpLocks/>
            </p:cNvGrpSpPr>
            <p:nvPr userDrawn="1"/>
          </p:nvGrpSpPr>
          <p:grpSpPr bwMode="auto">
            <a:xfrm>
              <a:off x="486616" y="991047"/>
              <a:ext cx="8200952" cy="77304"/>
              <a:chOff x="1179" y="1067"/>
              <a:chExt cx="4676" cy="16"/>
            </a:xfrm>
          </p:grpSpPr>
          <p:sp>
            <p:nvSpPr>
              <p:cNvPr id="11" name="Line 10"/>
              <p:cNvSpPr>
                <a:spLocks noChangeShapeType="1"/>
              </p:cNvSpPr>
              <p:nvPr/>
            </p:nvSpPr>
            <p:spPr bwMode="auto">
              <a:xfrm flipV="1">
                <a:off x="1179" y="1067"/>
                <a:ext cx="4676" cy="4"/>
              </a:xfrm>
              <a:prstGeom prst="line">
                <a:avLst/>
              </a:prstGeom>
              <a:noFill/>
              <a:ln w="57150">
                <a:solidFill>
                  <a:srgbClr val="0000FF"/>
                </a:solidFill>
                <a:round/>
                <a:headEnd/>
                <a:tailEnd/>
              </a:ln>
            </p:spPr>
            <p:txBody>
              <a:bodyPr/>
              <a:lstStyle/>
              <a:p>
                <a:endParaRPr lang="en-US"/>
              </a:p>
            </p:txBody>
          </p:sp>
          <p:sp>
            <p:nvSpPr>
              <p:cNvPr id="12" name="Line 11"/>
              <p:cNvSpPr>
                <a:spLocks noChangeShapeType="1"/>
              </p:cNvSpPr>
              <p:nvPr/>
            </p:nvSpPr>
            <p:spPr bwMode="auto">
              <a:xfrm flipV="1">
                <a:off x="1179" y="1083"/>
                <a:ext cx="4676" cy="0"/>
              </a:xfrm>
              <a:prstGeom prst="line">
                <a:avLst/>
              </a:prstGeom>
              <a:noFill/>
              <a:ln w="57150">
                <a:solidFill>
                  <a:srgbClr val="00FFFF"/>
                </a:solidFill>
                <a:round/>
                <a:headEnd/>
                <a:tailEnd/>
              </a:ln>
            </p:spPr>
            <p:txBody>
              <a:bodyPr/>
              <a:lstStyle/>
              <a:p>
                <a:endParaRPr lang="en-US"/>
              </a:p>
            </p:txBody>
          </p:sp>
        </p:grpSp>
      </p:grpSp>
      <p:sp>
        <p:nvSpPr>
          <p:cNvPr id="2" name="Title Placeholder 1"/>
          <p:cNvSpPr>
            <a:spLocks noGrp="1"/>
          </p:cNvSpPr>
          <p:nvPr>
            <p:ph type="title"/>
          </p:nvPr>
        </p:nvSpPr>
        <p:spPr>
          <a:xfrm>
            <a:off x="381000" y="152400"/>
            <a:ext cx="7315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3400" y="6264275"/>
            <a:ext cx="3810000" cy="365125"/>
          </a:xfrm>
          <a:prstGeom prst="rect">
            <a:avLst/>
          </a:prstGeom>
        </p:spPr>
        <p:txBody>
          <a:bodyPr vert="horz" lIns="91440" tIns="45720" rIns="91440" bIns="45720" rtlCol="0" anchor="ctr"/>
          <a:lstStyle>
            <a:lvl1pPr algn="l">
              <a:defRPr sz="14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6705600" y="6294120"/>
            <a:ext cx="2133600"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fld id="{9DB5026D-50BE-4117-BEC9-A583F20579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med">
    <p:fade thruBlk="1"/>
  </p:transition>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Tx/>
        <a:buBlip>
          <a:blip r:embed="rId14"/>
        </a:buBlip>
        <a:defRPr sz="28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ideo" Target="file:///D:\My%20Documents\Workshops\Higher%20Education%20Reform\Marx%20Bros%20Cabin%20Scene.mp4"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ideo" Target="file:///D:\My%20Documents\Workshops\Higher%20Education%20Reform\Catching%20%20Up%20or%20Leading%20the%20Metrics%202%20wmv.wmv"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file:///C:\Documents%20and%20Settings\IBM's%20User\My%20Documents\Workshops\SCG%20LDP%20II\From%20the%20Mouths%20of%20Great%20Leaders.mpg"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600200" y="4343400"/>
            <a:ext cx="6400800" cy="1752600"/>
          </a:xfrm>
        </p:spPr>
        <p:txBody>
          <a:bodyPr>
            <a:normAutofit fontScale="92500" lnSpcReduction="20000"/>
          </a:bodyPr>
          <a:lstStyle/>
          <a:p>
            <a:r>
              <a:rPr lang="en-AU" dirty="0" smtClean="0">
                <a:solidFill>
                  <a:srgbClr val="66FFFF"/>
                </a:solidFill>
              </a:rPr>
              <a:t>Professor Philip Hallinger</a:t>
            </a:r>
          </a:p>
          <a:p>
            <a:r>
              <a:rPr lang="en-US" sz="2400" dirty="0" smtClean="0"/>
              <a:t>Joseph Lau Chair Professor of Leadership and Change</a:t>
            </a:r>
            <a:r>
              <a:rPr lang="en-AU" sz="2400" i="1" dirty="0" smtClean="0"/>
              <a:t>, </a:t>
            </a:r>
          </a:p>
          <a:p>
            <a:r>
              <a:rPr lang="en-AU" sz="2400" dirty="0" smtClean="0"/>
              <a:t>Hong Kong Institute of Education</a:t>
            </a:r>
          </a:p>
          <a:p>
            <a:r>
              <a:rPr lang="en-AU" sz="2200" dirty="0" smtClean="0"/>
              <a:t>hallinger@gmail.com</a:t>
            </a:r>
          </a:p>
          <a:p>
            <a:r>
              <a:rPr lang="en-AU" sz="2200" dirty="0" smtClean="0"/>
              <a:t>www.philiphallinger.com</a:t>
            </a:r>
            <a:endParaRPr lang="en-US" sz="2200" dirty="0" smtClean="0"/>
          </a:p>
          <a:p>
            <a:endParaRPr lang="en-US" sz="2400" dirty="0"/>
          </a:p>
        </p:txBody>
      </p:sp>
      <p:sp>
        <p:nvSpPr>
          <p:cNvPr id="4" name="Rounded Rectangle 3"/>
          <p:cNvSpPr/>
          <p:nvPr/>
        </p:nvSpPr>
        <p:spPr>
          <a:xfrm>
            <a:off x="1874520" y="381000"/>
            <a:ext cx="5181600" cy="1371600"/>
          </a:xfrm>
          <a:prstGeom prst="round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1143000" y="1273175"/>
            <a:ext cx="8001000" cy="2841625"/>
          </a:xfrm>
        </p:spPr>
        <p:txBody>
          <a:bodyPr>
            <a:normAutofit fontScale="90000"/>
          </a:bodyPr>
          <a:lstStyle/>
          <a:p>
            <a:pPr algn="ctr"/>
            <a:r>
              <a:rPr lang="en-US" dirty="0" smtClean="0"/>
              <a:t>Riding the Tiger of Higher Education Reform in Asia Pacific: </a:t>
            </a:r>
            <a:br>
              <a:rPr lang="en-US" dirty="0" smtClean="0"/>
            </a:br>
            <a:r>
              <a:rPr lang="en-US" sz="4000" dirty="0" smtClean="0"/>
              <a:t>Where are We Heading?</a:t>
            </a:r>
            <a:r>
              <a:rPr lang="en-US" sz="1200" dirty="0" smtClean="0"/>
              <a:t/>
            </a:r>
            <a:br>
              <a:rPr lang="en-US" sz="1200" dirty="0" smtClean="0"/>
            </a:br>
            <a:r>
              <a:rPr lang="en-US" sz="1200" dirty="0" smtClean="0"/>
              <a:t/>
            </a:r>
            <a:br>
              <a:rPr lang="en-US" sz="1200" dirty="0" smtClean="0"/>
            </a:br>
            <a:r>
              <a:rPr lang="en-US" sz="2800" dirty="0" smtClean="0"/>
              <a:t>SEAMEO Confrerence on Higher Education </a:t>
            </a:r>
            <a:br>
              <a:rPr lang="en-US" sz="2800" dirty="0" smtClean="0"/>
            </a:br>
            <a:r>
              <a:rPr lang="en-US" sz="2800" dirty="0" smtClean="0"/>
              <a:t>Ho Chi Minh City, Vietnam</a:t>
            </a:r>
            <a:endParaRPr lang="en-US"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normAutofit fontScale="90000"/>
          </a:bodyPr>
          <a:lstStyle/>
          <a:p>
            <a:r>
              <a:rPr lang="en-US" dirty="0" smtClean="0"/>
              <a:t>Validity of the Rankings Relates to Use</a:t>
            </a:r>
            <a:endParaRPr lang="en-US" dirty="0"/>
          </a:p>
        </p:txBody>
      </p:sp>
      <p:sp>
        <p:nvSpPr>
          <p:cNvPr id="3" name="Content Placeholder 2"/>
          <p:cNvSpPr>
            <a:spLocks noGrp="1"/>
          </p:cNvSpPr>
          <p:nvPr>
            <p:ph sz="half" idx="1"/>
          </p:nvPr>
        </p:nvSpPr>
        <p:spPr>
          <a:xfrm>
            <a:off x="457200" y="1752600"/>
            <a:ext cx="4038600" cy="3962399"/>
          </a:xfrm>
        </p:spPr>
        <p:txBody>
          <a:bodyPr>
            <a:normAutofit lnSpcReduction="10000"/>
          </a:bodyPr>
          <a:lstStyle/>
          <a:p>
            <a:r>
              <a:rPr lang="en-US" sz="2400" dirty="0" smtClean="0"/>
              <a:t>The rankings can offer insight into some issues such as a university’s or a nation’s research capacity (e.g., Hien, 2010).</a:t>
            </a:r>
          </a:p>
          <a:p>
            <a:r>
              <a:rPr lang="en-US" sz="2400" dirty="0" smtClean="0"/>
              <a:t>But validity of the rankings is highly suspect for the purposes for which they are being </a:t>
            </a:r>
            <a:r>
              <a:rPr lang="en-US" sz="2400" dirty="0" smtClean="0"/>
              <a:t>used, such as staff performance appraisal and overall quality assessment.</a:t>
            </a:r>
            <a:endParaRPr lang="en-US" sz="2400" dirty="0" smtClean="0"/>
          </a:p>
        </p:txBody>
      </p:sp>
      <p:pic>
        <p:nvPicPr>
          <p:cNvPr id="7" name="Content Placeholder 6" descr="tiger8.jpg"/>
          <p:cNvPicPr>
            <a:picLocks noGrp="1" noChangeAspect="1"/>
          </p:cNvPicPr>
          <p:nvPr>
            <p:ph sz="half" idx="2"/>
          </p:nvPr>
        </p:nvPicPr>
        <p:blipFill>
          <a:blip r:embed="rId3" cstate="print"/>
          <a:stretch>
            <a:fillRect/>
          </a:stretch>
        </p:blipFill>
        <p:spPr>
          <a:xfrm>
            <a:off x="5181600" y="1524000"/>
            <a:ext cx="3130831" cy="3526963"/>
          </a:xfrm>
        </p:spPr>
      </p:pic>
      <p:sp>
        <p:nvSpPr>
          <p:cNvPr id="6" name="Slide Number Placeholder 5"/>
          <p:cNvSpPr>
            <a:spLocks noGrp="1"/>
          </p:cNvSpPr>
          <p:nvPr>
            <p:ph type="sldNum" sz="quarter" idx="4"/>
          </p:nvPr>
        </p:nvSpPr>
        <p:spPr/>
        <p:txBody>
          <a:bodyPr/>
          <a:lstStyle/>
          <a:p>
            <a:fld id="{9DB5026D-50BE-4117-BEC9-A583F205791D}" type="slidenum">
              <a:rPr lang="en-US" smtClean="0"/>
              <a:pPr/>
              <a:t>10</a:t>
            </a:fld>
            <a:endParaRPr lang="en-US" dirty="0"/>
          </a:p>
        </p:txBody>
      </p:sp>
      <p:sp>
        <p:nvSpPr>
          <p:cNvPr id="9" name="TextBox 8"/>
          <p:cNvSpPr txBox="1"/>
          <p:nvPr/>
        </p:nvSpPr>
        <p:spPr>
          <a:xfrm>
            <a:off x="457200" y="5943600"/>
            <a:ext cx="7848600" cy="584775"/>
          </a:xfrm>
          <a:prstGeom prst="rect">
            <a:avLst/>
          </a:prstGeom>
          <a:noFill/>
        </p:spPr>
        <p:txBody>
          <a:bodyPr wrap="square" rtlCol="0">
            <a:spAutoFit/>
          </a:bodyPr>
          <a:lstStyle/>
          <a:p>
            <a:pPr marL="457200" indent="-457200"/>
            <a:r>
              <a:rPr lang="en-US" sz="1600" dirty="0" err="1" smtClean="0">
                <a:solidFill>
                  <a:schemeClr val="tx2"/>
                </a:solidFill>
              </a:rPr>
              <a:t>Docampo</a:t>
            </a:r>
            <a:r>
              <a:rPr lang="en-US" sz="1600" dirty="0" smtClean="0">
                <a:solidFill>
                  <a:schemeClr val="tx2"/>
                </a:solidFill>
              </a:rPr>
              <a:t>, D. (2011). On using the Shanghai rankings to assess the research performance of university systems. </a:t>
            </a:r>
            <a:r>
              <a:rPr lang="en-US" sz="1600" i="1" dirty="0" smtClean="0">
                <a:solidFill>
                  <a:schemeClr val="tx2"/>
                </a:solidFill>
              </a:rPr>
              <a:t>Scientometrics</a:t>
            </a:r>
            <a:r>
              <a:rPr lang="en-US" sz="1600" dirty="0" smtClean="0">
                <a:solidFill>
                  <a:schemeClr val="tx2"/>
                </a:solidFill>
              </a:rPr>
              <a:t>, </a:t>
            </a:r>
            <a:r>
              <a:rPr lang="en-US" sz="1600" i="1" dirty="0" smtClean="0">
                <a:solidFill>
                  <a:schemeClr val="tx2"/>
                </a:solidFill>
              </a:rPr>
              <a:t>86,</a:t>
            </a:r>
            <a:r>
              <a:rPr lang="en-US" sz="1600" dirty="0" smtClean="0">
                <a:solidFill>
                  <a:schemeClr val="tx2"/>
                </a:solidFill>
              </a:rPr>
              <a:t> 77-92.</a:t>
            </a:r>
            <a:endParaRPr lang="en-US" sz="1600" dirty="0" smtClean="0">
              <a:solidFill>
                <a:schemeClr val="tx2"/>
              </a:solidFill>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Journal Rating Agencies</a:t>
            </a:r>
            <a:endParaRPr lang="en-US" dirty="0"/>
          </a:p>
        </p:txBody>
      </p:sp>
      <p:sp>
        <p:nvSpPr>
          <p:cNvPr id="9" name="Content Placeholder 8"/>
          <p:cNvSpPr>
            <a:spLocks noGrp="1"/>
          </p:cNvSpPr>
          <p:nvPr>
            <p:ph sz="half" idx="1"/>
          </p:nvPr>
        </p:nvSpPr>
        <p:spPr>
          <a:xfrm>
            <a:off x="304800" y="1143000"/>
            <a:ext cx="4800600" cy="5181600"/>
          </a:xfrm>
        </p:spPr>
        <p:txBody>
          <a:bodyPr>
            <a:noAutofit/>
          </a:bodyPr>
          <a:lstStyle/>
          <a:p>
            <a:pPr>
              <a:lnSpc>
                <a:spcPts val="2600"/>
              </a:lnSpc>
            </a:pPr>
            <a:r>
              <a:rPr lang="en-US" sz="2400" b="1" i="1" dirty="0" smtClean="0"/>
              <a:t>Riding the Tiger                       </a:t>
            </a:r>
            <a:r>
              <a:rPr lang="en-US" sz="2400" dirty="0" smtClean="0"/>
              <a:t>World university rankings rely heavily on research output assessed by journal ratings (citation impact).</a:t>
            </a:r>
          </a:p>
          <a:p>
            <a:pPr>
              <a:lnSpc>
                <a:spcPts val="2600"/>
              </a:lnSpc>
            </a:pPr>
            <a:r>
              <a:rPr lang="en-US" sz="2400" dirty="0" smtClean="0"/>
              <a:t>Journal rating process lacks consensus on methods as well as reliability, validity &amp; transparency.</a:t>
            </a:r>
          </a:p>
          <a:p>
            <a:pPr>
              <a:lnSpc>
                <a:spcPts val="2600"/>
              </a:lnSpc>
            </a:pPr>
            <a:r>
              <a:rPr lang="en-US" sz="2400" dirty="0" smtClean="0"/>
              <a:t>Results are further distorted by regional emphases (e.g., ISI/USA, ERIH/Europe, ERA/Aus).</a:t>
            </a:r>
          </a:p>
          <a:p>
            <a:pPr>
              <a:lnSpc>
                <a:spcPts val="2600"/>
              </a:lnSpc>
            </a:pPr>
            <a:r>
              <a:rPr lang="en-US" sz="2400" dirty="0" smtClean="0"/>
              <a:t>Journal rating agencies are coming under pressure (ERA in Australia; SSCI in Asia).</a:t>
            </a:r>
          </a:p>
        </p:txBody>
      </p:sp>
      <p:sp>
        <p:nvSpPr>
          <p:cNvPr id="10" name="Content Placeholder 9"/>
          <p:cNvSpPr>
            <a:spLocks noGrp="1"/>
          </p:cNvSpPr>
          <p:nvPr>
            <p:ph sz="half" idx="2"/>
          </p:nvPr>
        </p:nvSpPr>
        <p:spPr>
          <a:xfrm>
            <a:off x="5715000" y="1676400"/>
            <a:ext cx="2743200" cy="4221163"/>
          </a:xfr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137160">
            <a:noAutofit/>
          </a:bodyPr>
          <a:lstStyle/>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ISI</a:t>
            </a:r>
          </a:p>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SSCI</a:t>
            </a:r>
          </a:p>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ERA</a:t>
            </a:r>
          </a:p>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SCIMAGO</a:t>
            </a:r>
          </a:p>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ERIH</a:t>
            </a:r>
          </a:p>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EI</a:t>
            </a:r>
          </a:p>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ISTP</a:t>
            </a:r>
            <a:endParaRPr lang="en-US" sz="2800" b="1" dirty="0" smtClean="0">
              <a:solidFill>
                <a:schemeClr val="bg1"/>
              </a:solidFill>
              <a:effectLst>
                <a:outerShdw blurRad="38100" dist="38100" dir="2700000" algn="tl">
                  <a:srgbClr val="000000">
                    <a:alpha val="43137"/>
                  </a:srgbClr>
                </a:outerShdw>
              </a:effectLst>
            </a:endParaRPr>
          </a:p>
          <a:p>
            <a:endParaRPr lang="en-US" sz="2800" b="1" dirty="0">
              <a:solidFill>
                <a:schemeClr val="bg1"/>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4"/>
          </p:nvPr>
        </p:nvSpPr>
        <p:spPr/>
        <p:txBody>
          <a:bodyPr/>
          <a:lstStyle/>
          <a:p>
            <a:fld id="{E5C7C9B1-5BD0-4D71-8C9A-C919590ED2A7}" type="slidenum">
              <a:rPr lang="en-US" smtClean="0"/>
              <a:pPr/>
              <a:t>11</a:t>
            </a:fld>
            <a:endParaRPr lang="en-US"/>
          </a:p>
        </p:txBody>
      </p:sp>
      <p:sp>
        <p:nvSpPr>
          <p:cNvPr id="8" name="TextBox 7"/>
          <p:cNvSpPr txBox="1"/>
          <p:nvPr/>
        </p:nvSpPr>
        <p:spPr>
          <a:xfrm>
            <a:off x="609600" y="6248400"/>
            <a:ext cx="7848600" cy="338554"/>
          </a:xfrm>
          <a:prstGeom prst="rect">
            <a:avLst/>
          </a:prstGeom>
          <a:noFill/>
        </p:spPr>
        <p:txBody>
          <a:bodyPr wrap="square" rtlCol="0">
            <a:spAutoFit/>
          </a:bodyPr>
          <a:lstStyle/>
          <a:p>
            <a:pPr marL="457200" indent="-457200"/>
            <a:r>
              <a:rPr lang="en-US" sz="1600" dirty="0" err="1" smtClean="0">
                <a:solidFill>
                  <a:schemeClr val="tx2"/>
                </a:solidFill>
              </a:rPr>
              <a:t>Rowbotham</a:t>
            </a:r>
            <a:r>
              <a:rPr lang="en-US" sz="1600" dirty="0" smtClean="0">
                <a:solidFill>
                  <a:schemeClr val="tx2"/>
                </a:solidFill>
              </a:rPr>
              <a:t>, J. (2011). End of an ERA: Journal rankings dropped. </a:t>
            </a:r>
            <a:r>
              <a:rPr lang="en-US" sz="1600" i="1" dirty="0" smtClean="0">
                <a:solidFill>
                  <a:schemeClr val="tx2"/>
                </a:solidFill>
              </a:rPr>
              <a:t>The Australian, 12.</a:t>
            </a:r>
            <a:endParaRPr lang="en-US" sz="1600" dirty="0" smtClean="0">
              <a:solidFill>
                <a:schemeClr val="tx2"/>
              </a:solidFill>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Publishers and Journals</a:t>
            </a:r>
            <a:endParaRPr lang="en-US" dirty="0"/>
          </a:p>
        </p:txBody>
      </p:sp>
      <p:sp>
        <p:nvSpPr>
          <p:cNvPr id="11" name="Content Placeholder 10"/>
          <p:cNvSpPr>
            <a:spLocks noGrp="1"/>
          </p:cNvSpPr>
          <p:nvPr>
            <p:ph sz="half" idx="1"/>
          </p:nvPr>
        </p:nvSpPr>
        <p:spPr>
          <a:xfrm>
            <a:off x="304800" y="1295400"/>
            <a:ext cx="4495800" cy="4343400"/>
          </a:xfrm>
        </p:spPr>
        <p:txBody>
          <a:bodyPr>
            <a:noAutofit/>
          </a:bodyPr>
          <a:lstStyle/>
          <a:p>
            <a:r>
              <a:rPr lang="en-US" sz="2400" b="1" i="1" dirty="0" smtClean="0"/>
              <a:t>Riding the Tiger                       </a:t>
            </a:r>
            <a:r>
              <a:rPr lang="en-US" sz="2400" dirty="0" smtClean="0"/>
              <a:t>With norm of publish or perish, scholars feel at the mercy of journals, but the reputation of journals depends on rankings from the Rating Agencies.</a:t>
            </a:r>
          </a:p>
          <a:p>
            <a:r>
              <a:rPr lang="en-US" sz="2400" dirty="0" smtClean="0"/>
              <a:t>Journal access and recognition by Rating Agencies is distorted by a lack of transparency and accountability in the ranking process.*</a:t>
            </a:r>
          </a:p>
          <a:p>
            <a:endParaRPr lang="en-US" sz="2400" dirty="0"/>
          </a:p>
        </p:txBody>
      </p:sp>
      <p:pic>
        <p:nvPicPr>
          <p:cNvPr id="41986" name="Picture 2"/>
          <p:cNvPicPr>
            <a:picLocks noChangeAspect="1" noChangeArrowheads="1"/>
          </p:cNvPicPr>
          <p:nvPr/>
        </p:nvPicPr>
        <p:blipFill>
          <a:blip r:embed="rId3" cstate="print"/>
          <a:srcRect/>
          <a:stretch>
            <a:fillRect/>
          </a:stretch>
        </p:blipFill>
        <p:spPr bwMode="auto">
          <a:xfrm>
            <a:off x="5029200" y="1790700"/>
            <a:ext cx="3505200" cy="2933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457200" y="5715000"/>
            <a:ext cx="8534400" cy="907941"/>
          </a:xfrm>
          <a:prstGeom prst="rect">
            <a:avLst/>
          </a:prstGeom>
          <a:noFill/>
        </p:spPr>
        <p:txBody>
          <a:bodyPr wrap="square" rtlCol="0">
            <a:spAutoFit/>
          </a:bodyPr>
          <a:lstStyle/>
          <a:p>
            <a:pPr marL="457200" indent="-457200">
              <a:spcAft>
                <a:spcPts val="600"/>
              </a:spcAft>
            </a:pPr>
            <a:r>
              <a:rPr lang="en-US" sz="1600" dirty="0" smtClean="0">
                <a:solidFill>
                  <a:schemeClr val="tx2"/>
                </a:solidFill>
              </a:rPr>
              <a:t>Harris, C. (2008). Ranking the management journals. </a:t>
            </a:r>
            <a:r>
              <a:rPr lang="en-US" sz="1600" i="1" dirty="0" smtClean="0">
                <a:solidFill>
                  <a:schemeClr val="tx2"/>
                </a:solidFill>
              </a:rPr>
              <a:t>Journal of Scholarly Publishing, 39</a:t>
            </a:r>
            <a:r>
              <a:rPr lang="en-US" sz="1600" dirty="0" smtClean="0">
                <a:solidFill>
                  <a:schemeClr val="tx2"/>
                </a:solidFill>
              </a:rPr>
              <a:t>(4), 373-409.</a:t>
            </a:r>
          </a:p>
          <a:p>
            <a:pPr marL="457200" indent="-457200"/>
            <a:r>
              <a:rPr lang="en-US" sz="1600" dirty="0" smtClean="0">
                <a:solidFill>
                  <a:schemeClr val="tx2"/>
                </a:solidFill>
              </a:rPr>
              <a:t>Coleman, A. (2007). Assessing the value of a journal beyond the impact factor</a:t>
            </a:r>
            <a:r>
              <a:rPr lang="en-US" sz="1600" i="1" dirty="0" smtClean="0">
                <a:solidFill>
                  <a:schemeClr val="tx2"/>
                </a:solidFill>
              </a:rPr>
              <a:t>. Journal of the American Society for Information Science and Technology, 58</a:t>
            </a:r>
            <a:r>
              <a:rPr lang="en-US" sz="1600" dirty="0" smtClean="0">
                <a:solidFill>
                  <a:schemeClr val="tx2"/>
                </a:solidFill>
              </a:rPr>
              <a:t>(8),1148-1161.</a:t>
            </a:r>
          </a:p>
        </p:txBody>
      </p:sp>
      <p:sp>
        <p:nvSpPr>
          <p:cNvPr id="6" name="Slide Number Placeholder 5"/>
          <p:cNvSpPr>
            <a:spLocks noGrp="1"/>
          </p:cNvSpPr>
          <p:nvPr>
            <p:ph type="sldNum" sz="quarter" idx="4"/>
          </p:nvPr>
        </p:nvSpPr>
        <p:spPr/>
        <p:txBody>
          <a:bodyPr/>
          <a:lstStyle/>
          <a:p>
            <a:fld id="{9DB5026D-50BE-4117-BEC9-A583F205791D}" type="slidenum">
              <a:rPr lang="en-US" smtClean="0"/>
              <a:pPr/>
              <a:t>12</a:t>
            </a:fld>
            <a:endParaRPr lang="en-US"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noAutofit/>
          </a:bodyPr>
          <a:lstStyle/>
          <a:p>
            <a:r>
              <a:rPr lang="en-US" dirty="0" smtClean="0"/>
              <a:t>System Leaders Seek </a:t>
            </a:r>
            <a:r>
              <a:rPr lang="en-US" dirty="0" smtClean="0">
                <a:effectLst>
                  <a:outerShdw blurRad="38100" dist="38100" dir="2700000" algn="tl">
                    <a:srgbClr val="000000">
                      <a:alpha val="43137"/>
                    </a:srgbClr>
                  </a:outerShdw>
                </a:effectLst>
              </a:rPr>
              <a:t>Top 100 Status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371600"/>
            <a:ext cx="4038600" cy="4724400"/>
          </a:xfrm>
        </p:spPr>
        <p:txBody>
          <a:bodyPr>
            <a:normAutofit/>
          </a:bodyPr>
          <a:lstStyle/>
          <a:p>
            <a:r>
              <a:rPr lang="en-US" sz="2400" b="1" i="1" dirty="0" smtClean="0"/>
              <a:t>Riding the Tiger                        </a:t>
            </a:r>
            <a:r>
              <a:rPr lang="en-US" sz="2400" dirty="0" smtClean="0"/>
              <a:t>In Asia, inter-university competition and national pride drive the race for Top 100 status.</a:t>
            </a:r>
          </a:p>
          <a:p>
            <a:r>
              <a:rPr lang="en-US" sz="2400" dirty="0" smtClean="0"/>
              <a:t>System leaders seek ‘Top 100’ status.</a:t>
            </a:r>
          </a:p>
          <a:p>
            <a:pPr lvl="1"/>
            <a:r>
              <a:rPr lang="en-US" dirty="0" smtClean="0"/>
              <a:t>France 2 </a:t>
            </a:r>
            <a:r>
              <a:rPr lang="en-US" dirty="0" err="1" smtClean="0"/>
              <a:t>uni’s</a:t>
            </a:r>
            <a:r>
              <a:rPr lang="en-US" dirty="0" smtClean="0"/>
              <a:t> in top  20</a:t>
            </a:r>
          </a:p>
          <a:p>
            <a:pPr lvl="1"/>
            <a:r>
              <a:rPr lang="en-US" dirty="0" smtClean="0"/>
              <a:t>Malaysia has a goal of 1 uni in top 50 and 3 in ytop 100 by 2020.</a:t>
            </a:r>
          </a:p>
        </p:txBody>
      </p:sp>
      <p:sp>
        <p:nvSpPr>
          <p:cNvPr id="6" name="Slide Number Placeholder 5"/>
          <p:cNvSpPr>
            <a:spLocks noGrp="1"/>
          </p:cNvSpPr>
          <p:nvPr>
            <p:ph type="sldNum" sz="quarter" idx="4"/>
          </p:nvPr>
        </p:nvSpPr>
        <p:spPr/>
        <p:txBody>
          <a:bodyPr/>
          <a:lstStyle/>
          <a:p>
            <a:fld id="{9DB5026D-50BE-4117-BEC9-A583F205791D}" type="slidenum">
              <a:rPr lang="en-US" smtClean="0"/>
              <a:pPr/>
              <a:t>13</a:t>
            </a:fld>
            <a:endParaRPr lang="en-US" dirty="0"/>
          </a:p>
        </p:txBody>
      </p:sp>
      <p:pic>
        <p:nvPicPr>
          <p:cNvPr id="8" name="Picture 7" descr="tiger5.jpg"/>
          <p:cNvPicPr>
            <a:picLocks noChangeAspect="1"/>
          </p:cNvPicPr>
          <p:nvPr/>
        </p:nvPicPr>
        <p:blipFill>
          <a:blip r:embed="rId3" cstate="print"/>
          <a:stretch>
            <a:fillRect/>
          </a:stretch>
        </p:blipFill>
        <p:spPr>
          <a:xfrm>
            <a:off x="4495800" y="1981200"/>
            <a:ext cx="4165600" cy="312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457200" y="6019800"/>
            <a:ext cx="7848600" cy="584775"/>
          </a:xfrm>
          <a:prstGeom prst="rect">
            <a:avLst/>
          </a:prstGeom>
          <a:noFill/>
        </p:spPr>
        <p:txBody>
          <a:bodyPr wrap="square" rtlCol="0">
            <a:spAutoFit/>
          </a:bodyPr>
          <a:lstStyle/>
          <a:p>
            <a:pPr marL="457200" indent="-457200"/>
            <a:r>
              <a:rPr lang="en-US" sz="1600" dirty="0" smtClean="0">
                <a:solidFill>
                  <a:schemeClr val="tx2"/>
                </a:solidFill>
              </a:rPr>
              <a:t>Holmes, R. (2011). Despite ranking changes, questions persist. </a:t>
            </a:r>
            <a:r>
              <a:rPr lang="en-US" sz="1600" i="1" dirty="0" smtClean="0">
                <a:solidFill>
                  <a:schemeClr val="tx2"/>
                </a:solidFill>
              </a:rPr>
              <a:t>University ranking watch.  </a:t>
            </a:r>
            <a:r>
              <a:rPr lang="en-US" sz="1600" dirty="0" smtClean="0">
                <a:solidFill>
                  <a:schemeClr val="tx2"/>
                </a:solidFill>
              </a:rPr>
              <a:t>October 16, 2011, issue 193.</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686800" cy="1143000"/>
          </a:xfrm>
        </p:spPr>
        <p:txBody>
          <a:bodyPr>
            <a:normAutofit/>
          </a:bodyPr>
          <a:lstStyle/>
          <a:p>
            <a:r>
              <a:rPr lang="en-US" dirty="0" smtClean="0"/>
              <a:t>Changing Higher Ed Goals in Malaysia</a:t>
            </a:r>
            <a:endParaRPr lang="en-US" dirty="0"/>
          </a:p>
        </p:txBody>
      </p:sp>
      <p:sp>
        <p:nvSpPr>
          <p:cNvPr id="3" name="Content Placeholder 2"/>
          <p:cNvSpPr>
            <a:spLocks noGrp="1"/>
          </p:cNvSpPr>
          <p:nvPr>
            <p:ph sz="half" idx="1"/>
          </p:nvPr>
        </p:nvSpPr>
        <p:spPr>
          <a:xfrm>
            <a:off x="304800" y="1752600"/>
            <a:ext cx="4191000" cy="4221163"/>
          </a:xfrm>
        </p:spPr>
        <p:txBody>
          <a:bodyPr>
            <a:noAutofit/>
          </a:bodyPr>
          <a:lstStyle/>
          <a:p>
            <a:pPr marL="0" indent="0" algn="dist">
              <a:buNone/>
            </a:pPr>
            <a:r>
              <a:rPr lang="en-US" sz="2000" dirty="0" smtClean="0"/>
              <a:t>In its 2004 ranking of world’s top 500 universities, the Shanghai Jiao Tong University listed 66 universities from Asia-Pacific. . . but not a single one from Malaysia. Malaysia’s omission from the </a:t>
            </a:r>
            <a:r>
              <a:rPr lang="en-US" sz="2000" i="1" dirty="0" smtClean="0"/>
              <a:t>The Times Higher Education Supplement</a:t>
            </a:r>
            <a:r>
              <a:rPr lang="en-US" sz="2000" dirty="0" smtClean="0"/>
              <a:t> ranking of the world’s top 50 universities and total absence from the Shanghai Jiao Tong University’s World’s Top 500 Universities annual ranking should be the focus of serious parliamentary debate and concern. (Lim Kit Siang, Sept. 11, </a:t>
            </a:r>
            <a:r>
              <a:rPr lang="en-US" sz="2000" b="1" dirty="0" smtClean="0"/>
              <a:t>2004</a:t>
            </a:r>
            <a:r>
              <a:rPr lang="en-US" sz="2000" dirty="0" smtClean="0"/>
              <a:t>)</a:t>
            </a:r>
            <a:endParaRPr lang="en-US" sz="2000" dirty="0" smtClean="0"/>
          </a:p>
        </p:txBody>
      </p:sp>
      <p:sp>
        <p:nvSpPr>
          <p:cNvPr id="5" name="Slide Number Placeholder 4"/>
          <p:cNvSpPr>
            <a:spLocks noGrp="1"/>
          </p:cNvSpPr>
          <p:nvPr>
            <p:ph type="sldNum" sz="quarter" idx="4"/>
          </p:nvPr>
        </p:nvSpPr>
        <p:spPr/>
        <p:txBody>
          <a:bodyPr/>
          <a:lstStyle/>
          <a:p>
            <a:fld id="{9DB5026D-50BE-4117-BEC9-A583F205791D}" type="slidenum">
              <a:rPr lang="en-US" smtClean="0"/>
              <a:pPr/>
              <a:t>14</a:t>
            </a:fld>
            <a:endParaRPr lang="en-US" dirty="0"/>
          </a:p>
        </p:txBody>
      </p:sp>
      <p:pic>
        <p:nvPicPr>
          <p:cNvPr id="1028" name="Picture 4"/>
          <p:cNvPicPr>
            <a:picLocks noChangeAspect="1" noChangeArrowheads="1"/>
          </p:cNvPicPr>
          <p:nvPr/>
        </p:nvPicPr>
        <p:blipFill>
          <a:blip r:embed="rId3"/>
          <a:srcRect t="4444" r="30000" b="6667"/>
          <a:stretch>
            <a:fillRect/>
          </a:stretch>
        </p:blipFill>
        <p:spPr bwMode="auto">
          <a:xfrm>
            <a:off x="4953000" y="1981199"/>
            <a:ext cx="3352800" cy="319314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 in Goals and Strategies</a:t>
            </a:r>
            <a:endParaRPr lang="en-US" dirty="0"/>
          </a:p>
        </p:txBody>
      </p:sp>
      <p:sp>
        <p:nvSpPr>
          <p:cNvPr id="3" name="Content Placeholder 2"/>
          <p:cNvSpPr>
            <a:spLocks noGrp="1"/>
          </p:cNvSpPr>
          <p:nvPr>
            <p:ph sz="half" idx="1"/>
          </p:nvPr>
        </p:nvSpPr>
        <p:spPr>
          <a:xfrm>
            <a:off x="381000" y="1447800"/>
            <a:ext cx="4267200" cy="5029200"/>
          </a:xfrm>
        </p:spPr>
        <p:txBody>
          <a:bodyPr>
            <a:noAutofit/>
          </a:bodyPr>
          <a:lstStyle/>
          <a:p>
            <a:pPr marL="0" indent="0" algn="just">
              <a:lnSpc>
                <a:spcPct val="110000"/>
              </a:lnSpc>
              <a:buNone/>
            </a:pPr>
            <a:r>
              <a:rPr lang="en-US" sz="2000" dirty="0" smtClean="0"/>
              <a:t>The Higher Education Ministry will recruit more international students and aggressively promote the country as an education hub. This is part of its efforts to have a local university ranked among the world's top 50 universities by 2020. Deputy Higher Education Minister Datuk Saifuddin Abdullah said in order to raise the rankings in QS WUR, there should be an increase an increase in research and development, international collaboration network and high-impact publications. (</a:t>
            </a:r>
            <a:r>
              <a:rPr lang="en-US" sz="2000" i="1" dirty="0" smtClean="0"/>
              <a:t>New Straits Times</a:t>
            </a:r>
            <a:r>
              <a:rPr lang="en-US" sz="2000" dirty="0" smtClean="0"/>
              <a:t>, </a:t>
            </a:r>
            <a:r>
              <a:rPr lang="en-US" sz="2000" b="1" dirty="0" smtClean="0"/>
              <a:t>2012</a:t>
            </a:r>
            <a:r>
              <a:rPr lang="en-US" sz="2000" dirty="0" smtClean="0"/>
              <a:t>)</a:t>
            </a:r>
          </a:p>
          <a:p>
            <a:pPr marL="0" indent="0" algn="just">
              <a:lnSpc>
                <a:spcPct val="110000"/>
              </a:lnSpc>
              <a:buNone/>
            </a:pPr>
            <a:endParaRPr lang="en-US" sz="2000" dirty="0"/>
          </a:p>
        </p:txBody>
      </p:sp>
      <p:sp>
        <p:nvSpPr>
          <p:cNvPr id="5" name="Slide Number Placeholder 4"/>
          <p:cNvSpPr>
            <a:spLocks noGrp="1"/>
          </p:cNvSpPr>
          <p:nvPr>
            <p:ph type="sldNum" sz="quarter" idx="4"/>
          </p:nvPr>
        </p:nvSpPr>
        <p:spPr/>
        <p:txBody>
          <a:bodyPr/>
          <a:lstStyle/>
          <a:p>
            <a:fld id="{9DB5026D-50BE-4117-BEC9-A583F205791D}" type="slidenum">
              <a:rPr lang="en-US" smtClean="0"/>
              <a:pPr/>
              <a:t>15</a:t>
            </a:fld>
            <a:endParaRPr lang="en-US" dirty="0"/>
          </a:p>
        </p:txBody>
      </p:sp>
      <p:pic>
        <p:nvPicPr>
          <p:cNvPr id="6" name="Picture 2"/>
          <p:cNvPicPr>
            <a:picLocks noChangeAspect="1" noChangeArrowheads="1"/>
          </p:cNvPicPr>
          <p:nvPr/>
        </p:nvPicPr>
        <p:blipFill>
          <a:blip r:embed="rId3"/>
          <a:srcRect/>
          <a:stretch>
            <a:fillRect/>
          </a:stretch>
        </p:blipFill>
        <p:spPr bwMode="auto">
          <a:xfrm>
            <a:off x="5257800" y="1752600"/>
            <a:ext cx="3200400" cy="2387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53400" cy="1143000"/>
          </a:xfrm>
        </p:spPr>
        <p:txBody>
          <a:bodyPr>
            <a:noAutofit/>
          </a:bodyPr>
          <a:lstStyle/>
          <a:p>
            <a:r>
              <a:rPr lang="en-US" dirty="0" smtClean="0"/>
              <a:t>How many </a:t>
            </a:r>
            <a:r>
              <a:rPr lang="en-US" dirty="0" err="1" smtClean="0"/>
              <a:t>Uni’s</a:t>
            </a:r>
            <a:r>
              <a:rPr lang="en-US" dirty="0" smtClean="0"/>
              <a:t> can fit in top 100?</a:t>
            </a:r>
            <a:endParaRPr lang="en-US" dirty="0"/>
          </a:p>
        </p:txBody>
      </p:sp>
      <p:sp>
        <p:nvSpPr>
          <p:cNvPr id="9" name="Content Placeholder 8"/>
          <p:cNvSpPr>
            <a:spLocks noGrp="1"/>
          </p:cNvSpPr>
          <p:nvPr>
            <p:ph sz="half" idx="1"/>
          </p:nvPr>
        </p:nvSpPr>
        <p:spPr>
          <a:xfrm>
            <a:off x="381000" y="1600201"/>
            <a:ext cx="4038600" cy="4800599"/>
          </a:xfrm>
        </p:spPr>
        <p:txBody>
          <a:bodyPr>
            <a:normAutofit/>
          </a:bodyPr>
          <a:lstStyle/>
          <a:p>
            <a:pPr>
              <a:spcAft>
                <a:spcPts val="600"/>
              </a:spcAft>
            </a:pPr>
            <a:r>
              <a:rPr lang="en-US" sz="2400" dirty="0" smtClean="0"/>
              <a:t>Should policies designed to achieve top 100 status be applied to all universities regardless of their mission?</a:t>
            </a:r>
          </a:p>
          <a:p>
            <a:pPr>
              <a:spcAft>
                <a:spcPts val="600"/>
              </a:spcAft>
            </a:pPr>
            <a:r>
              <a:rPr lang="en-US" sz="2400" dirty="0" smtClean="0"/>
              <a:t>What are the effects on universities, education systems, knowledge production, students and societies?</a:t>
            </a:r>
          </a:p>
          <a:p>
            <a:pPr>
              <a:spcAft>
                <a:spcPts val="600"/>
              </a:spcAft>
            </a:pPr>
            <a:r>
              <a:rPr lang="en-US" sz="2400" b="1" dirty="0" smtClean="0">
                <a:effectLst>
                  <a:outerShdw blurRad="38100" dist="38100" dir="2700000" algn="tl">
                    <a:srgbClr val="000000">
                      <a:alpha val="43137"/>
                    </a:srgbClr>
                  </a:outerShdw>
                </a:effectLst>
              </a:rPr>
              <a:t>Is the ‘tiger’ carrying us towards higher quality?</a:t>
            </a:r>
            <a:endParaRPr lang="en-US" sz="2400" b="1"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4"/>
          </p:nvPr>
        </p:nvSpPr>
        <p:spPr/>
        <p:txBody>
          <a:bodyPr/>
          <a:lstStyle/>
          <a:p>
            <a:fld id="{9DB5026D-50BE-4117-BEC9-A583F205791D}" type="slidenum">
              <a:rPr lang="en-US" smtClean="0"/>
              <a:pPr/>
              <a:t>16</a:t>
            </a:fld>
            <a:endParaRPr lang="en-US" dirty="0"/>
          </a:p>
        </p:txBody>
      </p:sp>
      <p:pic>
        <p:nvPicPr>
          <p:cNvPr id="12" name="Picture 2"/>
          <p:cNvPicPr>
            <a:picLocks noChangeAspect="1" noChangeArrowheads="1"/>
          </p:cNvPicPr>
          <p:nvPr/>
        </p:nvPicPr>
        <p:blipFill>
          <a:blip r:embed="rId4" cstate="print"/>
          <a:srcRect/>
          <a:stretch>
            <a:fillRect/>
          </a:stretch>
        </p:blipFill>
        <p:spPr bwMode="auto">
          <a:xfrm>
            <a:off x="4648200" y="1600200"/>
            <a:ext cx="3812538"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Marx Bros Cabin Scene.mp4">
            <a:hlinkClick r:id="" action="ppaction://media"/>
          </p:cNvPr>
          <p:cNvPicPr>
            <a:picLocks noRot="1" noChangeAspect="1"/>
          </p:cNvPicPr>
          <p:nvPr>
            <a:videoFile r:link="rId1"/>
          </p:nvPr>
        </p:nvPicPr>
        <p:blipFill>
          <a:blip r:embed="rId5" cstate="print"/>
          <a:stretch>
            <a:fillRect/>
          </a:stretch>
        </p:blipFill>
        <p:spPr>
          <a:xfrm>
            <a:off x="8534400" y="6400800"/>
            <a:ext cx="609600" cy="457200"/>
          </a:xfrm>
          <a:prstGeom prst="rect">
            <a:avLst/>
          </a:prstGeom>
        </p:spPr>
      </p:pic>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normAutofit/>
          </a:bodyPr>
          <a:lstStyle/>
          <a:p>
            <a:r>
              <a:rPr lang="en-US" dirty="0" smtClean="0"/>
              <a:t>Race is Not on a Level Playing Field</a:t>
            </a:r>
            <a:endParaRPr lang="en-US" dirty="0"/>
          </a:p>
        </p:txBody>
      </p:sp>
      <p:sp>
        <p:nvSpPr>
          <p:cNvPr id="3" name="Content Placeholder 2"/>
          <p:cNvSpPr>
            <a:spLocks noGrp="1"/>
          </p:cNvSpPr>
          <p:nvPr>
            <p:ph sz="half" idx="1"/>
          </p:nvPr>
        </p:nvSpPr>
        <p:spPr>
          <a:xfrm>
            <a:off x="381000" y="1524000"/>
            <a:ext cx="4191000" cy="4572000"/>
          </a:xfrm>
        </p:spPr>
        <p:txBody>
          <a:bodyPr>
            <a:normAutofit/>
          </a:bodyPr>
          <a:lstStyle/>
          <a:p>
            <a:r>
              <a:rPr lang="en-US" sz="2400" dirty="0" smtClean="0"/>
              <a:t>The ‘metrics’ for measuring success  in the race reflect Western values.</a:t>
            </a:r>
          </a:p>
          <a:p>
            <a:r>
              <a:rPr lang="en-US" sz="2400" dirty="0" smtClean="0"/>
              <a:t>‘Western’ universities have a head start in the race in terms of human and financial resources.</a:t>
            </a:r>
          </a:p>
          <a:p>
            <a:r>
              <a:rPr lang="en-US" sz="2400" dirty="0" smtClean="0"/>
              <a:t>Are academic leaders making choices that disadvantage their universities, staff, students and societies?</a:t>
            </a:r>
          </a:p>
        </p:txBody>
      </p:sp>
      <p:sp>
        <p:nvSpPr>
          <p:cNvPr id="6" name="Slide Number Placeholder 5"/>
          <p:cNvSpPr>
            <a:spLocks noGrp="1"/>
          </p:cNvSpPr>
          <p:nvPr>
            <p:ph type="sldNum" sz="quarter" idx="4"/>
          </p:nvPr>
        </p:nvSpPr>
        <p:spPr/>
        <p:txBody>
          <a:bodyPr/>
          <a:lstStyle/>
          <a:p>
            <a:fld id="{9DB5026D-50BE-4117-BEC9-A583F205791D}" type="slidenum">
              <a:rPr lang="en-US" smtClean="0"/>
              <a:pPr/>
              <a:t>17</a:t>
            </a:fld>
            <a:endParaRPr lang="en-US" dirty="0"/>
          </a:p>
        </p:txBody>
      </p:sp>
      <p:pic>
        <p:nvPicPr>
          <p:cNvPr id="10" name="Catching  Up or Leading the Metrics 2 wmv.wmv">
            <a:hlinkClick r:id="" action="ppaction://media"/>
          </p:cNvPr>
          <p:cNvPicPr>
            <a:picLocks noRot="1" noChangeAspect="1"/>
          </p:cNvPicPr>
          <p:nvPr>
            <a:videoFile r:link="rId1"/>
          </p:nvPr>
        </p:nvPicPr>
        <p:blipFill>
          <a:blip r:embed="rId4" cstate="print"/>
          <a:stretch>
            <a:fillRect/>
          </a:stretch>
        </p:blipFill>
        <p:spPr>
          <a:xfrm>
            <a:off x="4648200" y="2133600"/>
            <a:ext cx="4267200" cy="3200400"/>
          </a:xfrm>
          <a:prstGeom prst="rect">
            <a:avLst/>
          </a:prstGeom>
        </p:spPr>
      </p:pic>
      <p:sp>
        <p:nvSpPr>
          <p:cNvPr id="7" name="Rectangle 6"/>
          <p:cNvSpPr/>
          <p:nvPr/>
        </p:nvSpPr>
        <p:spPr>
          <a:xfrm>
            <a:off x="533400" y="6085860"/>
            <a:ext cx="7239000" cy="523220"/>
          </a:xfrm>
          <a:prstGeom prst="rect">
            <a:avLst/>
          </a:prstGeom>
        </p:spPr>
        <p:txBody>
          <a:bodyPr wrap="square">
            <a:spAutoFit/>
          </a:bodyPr>
          <a:lstStyle/>
          <a:p>
            <a:r>
              <a:rPr lang="en-US" sz="1400" dirty="0" err="1" smtClean="0">
                <a:solidFill>
                  <a:schemeClr val="tx2"/>
                </a:solidFill>
              </a:rPr>
              <a:t>Hallinger</a:t>
            </a:r>
            <a:r>
              <a:rPr lang="en-US" sz="1400" dirty="0" smtClean="0">
                <a:solidFill>
                  <a:schemeClr val="tx2"/>
                </a:solidFill>
              </a:rPr>
              <a:t>, P. (2011). Accelerating development of a knowledge base for educational leadership and management in East Asia. </a:t>
            </a:r>
            <a:r>
              <a:rPr lang="en-US" sz="1400" i="1" dirty="0" smtClean="0">
                <a:solidFill>
                  <a:schemeClr val="tx2"/>
                </a:solidFill>
              </a:rPr>
              <a:t>School Leadership and Management, 31</a:t>
            </a:r>
            <a:r>
              <a:rPr lang="en-US" sz="1400" dirty="0" smtClean="0">
                <a:solidFill>
                  <a:schemeClr val="tx2"/>
                </a:solidFill>
              </a:rPr>
              <a:t>(4), 305-320. </a:t>
            </a:r>
            <a:endParaRPr lang="en-US" sz="1400" dirty="0">
              <a:solidFill>
                <a:schemeClr val="tx2"/>
              </a:solidFill>
            </a:endParaRP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153400" cy="1143000"/>
          </a:xfrm>
        </p:spPr>
        <p:txBody>
          <a:bodyPr>
            <a:normAutofit/>
          </a:bodyPr>
          <a:lstStyle/>
          <a:p>
            <a:r>
              <a:rPr lang="en-US" dirty="0" smtClean="0"/>
              <a:t>Global ‘Virus’ Spreading in East Asia</a:t>
            </a:r>
            <a:endParaRPr lang="en-US" dirty="0"/>
          </a:p>
        </p:txBody>
      </p:sp>
      <p:sp>
        <p:nvSpPr>
          <p:cNvPr id="9" name="Content Placeholder 8"/>
          <p:cNvSpPr>
            <a:spLocks noGrp="1"/>
          </p:cNvSpPr>
          <p:nvPr>
            <p:ph sz="half" idx="1"/>
          </p:nvPr>
        </p:nvSpPr>
        <p:spPr/>
        <p:txBody>
          <a:bodyPr/>
          <a:lstStyle/>
          <a:p>
            <a:r>
              <a:rPr lang="en-US" dirty="0" smtClean="0"/>
              <a:t>China </a:t>
            </a:r>
          </a:p>
          <a:p>
            <a:r>
              <a:rPr lang="en-US" dirty="0" smtClean="0"/>
              <a:t>Hong Kong</a:t>
            </a:r>
          </a:p>
          <a:p>
            <a:r>
              <a:rPr lang="en-US" dirty="0" smtClean="0"/>
              <a:t>Singapore</a:t>
            </a:r>
          </a:p>
          <a:p>
            <a:r>
              <a:rPr lang="en-US" dirty="0" smtClean="0"/>
              <a:t>Taiwan</a:t>
            </a:r>
          </a:p>
          <a:p>
            <a:r>
              <a:rPr lang="en-US" dirty="0" smtClean="0"/>
              <a:t>Malaysia</a:t>
            </a:r>
          </a:p>
          <a:p>
            <a:r>
              <a:rPr lang="en-US" dirty="0" smtClean="0"/>
              <a:t>Thailand</a:t>
            </a:r>
          </a:p>
          <a:p>
            <a:r>
              <a:rPr lang="en-US" dirty="0" smtClean="0"/>
              <a:t>Vietnam</a:t>
            </a:r>
            <a:endParaRPr lang="en-US" dirty="0"/>
          </a:p>
        </p:txBody>
      </p:sp>
      <p:sp>
        <p:nvSpPr>
          <p:cNvPr id="7" name="Slide Number Placeholder 6"/>
          <p:cNvSpPr>
            <a:spLocks noGrp="1"/>
          </p:cNvSpPr>
          <p:nvPr>
            <p:ph type="sldNum" sz="quarter" idx="4"/>
          </p:nvPr>
        </p:nvSpPr>
        <p:spPr/>
        <p:txBody>
          <a:bodyPr/>
          <a:lstStyle/>
          <a:p>
            <a:fld id="{9DB5026D-50BE-4117-BEC9-A583F205791D}" type="slidenum">
              <a:rPr lang="en-US" smtClean="0"/>
              <a:pPr/>
              <a:t>18</a:t>
            </a:fld>
            <a:endParaRPr lang="en-US" dirty="0"/>
          </a:p>
        </p:txBody>
      </p:sp>
      <p:pic>
        <p:nvPicPr>
          <p:cNvPr id="2050" name="Picture 2"/>
          <p:cNvPicPr>
            <a:picLocks noChangeAspect="1" noChangeArrowheads="1"/>
          </p:cNvPicPr>
          <p:nvPr/>
        </p:nvPicPr>
        <p:blipFill>
          <a:blip r:embed="rId3"/>
          <a:srcRect l="6000" t="11139" r="2000" b="23199"/>
          <a:stretch>
            <a:fillRect/>
          </a:stretch>
        </p:blipFill>
        <p:spPr bwMode="auto">
          <a:xfrm>
            <a:off x="4578220" y="2209800"/>
            <a:ext cx="4184780" cy="2971800"/>
          </a:xfrm>
          <a:prstGeom prst="rect">
            <a:avLst/>
          </a:prstGeom>
          <a:noFill/>
          <a:ln w="9525">
            <a:noFill/>
            <a:miter lim="800000"/>
            <a:headEnd/>
            <a:tailEnd/>
          </a:ln>
          <a:effectLst/>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7924800" cy="1143000"/>
          </a:xfrm>
        </p:spPr>
        <p:txBody>
          <a:bodyPr>
            <a:normAutofit/>
          </a:bodyPr>
          <a:lstStyle/>
          <a:p>
            <a:r>
              <a:rPr lang="en-US" dirty="0" smtClean="0"/>
              <a:t>Impact of Reward for Publication</a:t>
            </a:r>
            <a:endParaRPr lang="en-US" dirty="0"/>
          </a:p>
        </p:txBody>
      </p:sp>
      <p:sp>
        <p:nvSpPr>
          <p:cNvPr id="13" name="Content Placeholder 12"/>
          <p:cNvSpPr>
            <a:spLocks noGrp="1"/>
          </p:cNvSpPr>
          <p:nvPr>
            <p:ph sz="half" idx="1"/>
          </p:nvPr>
        </p:nvSpPr>
        <p:spPr/>
        <p:txBody>
          <a:bodyPr>
            <a:normAutofit fontScale="92500" lnSpcReduction="20000"/>
          </a:bodyPr>
          <a:lstStyle/>
          <a:p>
            <a:pPr marL="0" indent="0" algn="just">
              <a:buNone/>
            </a:pPr>
            <a:r>
              <a:rPr lang="en-US" sz="2400" dirty="0" smtClean="0"/>
              <a:t>In China, the system is focused entirely on a single dimension for judging quality — the Impact Factor. . .  This may result in distortion and corruption of the publication system. . . Franck warned that when scientists’ success depends too heavily on citation counts, they will find ways to game the system. . . There are many ways of accumulating citations that have little to do with scientific value.”</a:t>
            </a:r>
          </a:p>
          <a:p>
            <a:pPr>
              <a:buNone/>
            </a:pPr>
            <a:r>
              <a:rPr lang="en-US" sz="1800" dirty="0" smtClean="0"/>
              <a:t>       http://scholarlykitchen.sspnet.org</a:t>
            </a:r>
          </a:p>
          <a:p>
            <a:endParaRPr lang="en-US" sz="2400" dirty="0"/>
          </a:p>
        </p:txBody>
      </p:sp>
      <p:sp>
        <p:nvSpPr>
          <p:cNvPr id="8" name="Slide Number Placeholder 7"/>
          <p:cNvSpPr>
            <a:spLocks noGrp="1"/>
          </p:cNvSpPr>
          <p:nvPr>
            <p:ph type="sldNum" sz="quarter" idx="4"/>
          </p:nvPr>
        </p:nvSpPr>
        <p:spPr/>
        <p:txBody>
          <a:bodyPr/>
          <a:lstStyle/>
          <a:p>
            <a:fld id="{9DB5026D-50BE-4117-BEC9-A583F205791D}" type="slidenum">
              <a:rPr lang="en-US" smtClean="0"/>
              <a:pPr/>
              <a:t>19</a:t>
            </a:fld>
            <a:endParaRPr lang="en-US" dirty="0"/>
          </a:p>
        </p:txBody>
      </p:sp>
      <p:pic>
        <p:nvPicPr>
          <p:cNvPr id="9" name="Picture 8" descr="tiger6.jpg"/>
          <p:cNvPicPr>
            <a:picLocks noChangeAspect="1"/>
          </p:cNvPicPr>
          <p:nvPr/>
        </p:nvPicPr>
        <p:blipFill>
          <a:blip r:embed="rId3" cstate="print"/>
          <a:stretch>
            <a:fillRect/>
          </a:stretch>
        </p:blipFill>
        <p:spPr>
          <a:xfrm>
            <a:off x="5029200" y="1752600"/>
            <a:ext cx="3619500" cy="30708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idx="1"/>
          </p:nvPr>
        </p:nvSpPr>
        <p:spPr>
          <a:xfrm>
            <a:off x="685800" y="4495800"/>
            <a:ext cx="7772400" cy="1981200"/>
          </a:xfrm>
        </p:spPr>
        <p:txBody>
          <a:bodyPr>
            <a:noAutofit/>
          </a:bodyPr>
          <a:lstStyle/>
          <a:p>
            <a:r>
              <a:rPr lang="en-AU" sz="2400" dirty="0" smtClean="0">
                <a:solidFill>
                  <a:schemeClr val="tx2"/>
                </a:solidFill>
              </a:rPr>
              <a:t>Professor Philip Hallinger</a:t>
            </a:r>
          </a:p>
          <a:p>
            <a:r>
              <a:rPr lang="en-US" sz="2000" dirty="0" smtClean="0">
                <a:solidFill>
                  <a:schemeClr val="tx2"/>
                </a:solidFill>
              </a:rPr>
              <a:t>Joseph Lau Chair Professor of Leadership and </a:t>
            </a:r>
            <a:r>
              <a:rPr lang="en-US" sz="2000" dirty="0" smtClean="0">
                <a:solidFill>
                  <a:schemeClr val="tx2"/>
                </a:solidFill>
              </a:rPr>
              <a:t>Change</a:t>
            </a:r>
            <a:r>
              <a:rPr lang="en-AU" sz="2000" i="1" dirty="0" smtClean="0">
                <a:solidFill>
                  <a:schemeClr val="tx2"/>
                </a:solidFill>
              </a:rPr>
              <a:t> </a:t>
            </a:r>
            <a:endParaRPr lang="en-AU" sz="2000" i="1" dirty="0" smtClean="0">
              <a:solidFill>
                <a:schemeClr val="tx2"/>
              </a:solidFill>
            </a:endParaRPr>
          </a:p>
          <a:p>
            <a:r>
              <a:rPr lang="en-AU" sz="2000" dirty="0" smtClean="0">
                <a:solidFill>
                  <a:schemeClr val="tx2"/>
                </a:solidFill>
              </a:rPr>
              <a:t>Hong Kong Institute of Education</a:t>
            </a:r>
          </a:p>
          <a:p>
            <a:r>
              <a:rPr lang="en-AU" sz="1800" dirty="0" smtClean="0">
                <a:solidFill>
                  <a:schemeClr val="tx2"/>
                </a:solidFill>
              </a:rPr>
              <a:t>hallinger@gmail.com</a:t>
            </a:r>
          </a:p>
          <a:p>
            <a:r>
              <a:rPr lang="en-AU" sz="1800" dirty="0" smtClean="0">
                <a:solidFill>
                  <a:schemeClr val="tx2"/>
                </a:solidFill>
              </a:rPr>
              <a:t>www.philiphallinger.com</a:t>
            </a:r>
            <a:endParaRPr lang="en-US" sz="1800" dirty="0" smtClean="0">
              <a:solidFill>
                <a:schemeClr val="tx2"/>
              </a:solidFill>
            </a:endParaRPr>
          </a:p>
          <a:p>
            <a:endParaRPr lang="en-US" sz="1600" dirty="0">
              <a:solidFill>
                <a:schemeClr val="tx2"/>
              </a:solidFill>
            </a:endParaRPr>
          </a:p>
        </p:txBody>
      </p:sp>
      <p:sp>
        <p:nvSpPr>
          <p:cNvPr id="5" name="Title 4"/>
          <p:cNvSpPr>
            <a:spLocks noGrp="1"/>
          </p:cNvSpPr>
          <p:nvPr>
            <p:ph type="ctrTitle" idx="4294967295"/>
          </p:nvPr>
        </p:nvSpPr>
        <p:spPr>
          <a:xfrm>
            <a:off x="533400" y="1319213"/>
            <a:ext cx="8001000" cy="2841625"/>
          </a:xfrm>
        </p:spPr>
        <p:txBody>
          <a:bodyPr>
            <a:normAutofit fontScale="90000"/>
          </a:bodyPr>
          <a:lstStyle/>
          <a:p>
            <a:pPr algn="ctr"/>
            <a:r>
              <a:rPr lang="en-US" dirty="0" smtClean="0"/>
              <a:t>Riding the Tiger of Higher Education Reform in Asia Pacific: </a:t>
            </a:r>
            <a:br>
              <a:rPr lang="en-US" dirty="0" smtClean="0"/>
            </a:br>
            <a:r>
              <a:rPr lang="en-US" sz="4000" dirty="0" smtClean="0"/>
              <a:t>Where are We Heading?</a:t>
            </a:r>
            <a:r>
              <a:rPr lang="en-US" sz="1200" dirty="0" smtClean="0"/>
              <a:t/>
            </a:r>
            <a:br>
              <a:rPr lang="en-US" sz="1200" dirty="0" smtClean="0"/>
            </a:br>
            <a:r>
              <a:rPr lang="en-US" sz="1200" dirty="0" smtClean="0"/>
              <a:t/>
            </a:r>
            <a:br>
              <a:rPr lang="en-US" sz="1200" dirty="0" smtClean="0"/>
            </a:br>
            <a:r>
              <a:rPr lang="en-US" sz="2800" dirty="0" smtClean="0"/>
              <a:t>SEAMEO </a:t>
            </a:r>
            <a:r>
              <a:rPr lang="en-US" sz="2800" dirty="0" smtClean="0"/>
              <a:t>Conference </a:t>
            </a:r>
            <a:r>
              <a:rPr lang="en-US" sz="2800" dirty="0" smtClean="0"/>
              <a:t>on Higher </a:t>
            </a:r>
            <a:r>
              <a:rPr lang="en-US" sz="2800" dirty="0" smtClean="0"/>
              <a:t>Education Leadership </a:t>
            </a:r>
            <a:r>
              <a:rPr lang="en-US" sz="2800" dirty="0" smtClean="0"/>
              <a:t/>
            </a:r>
            <a:br>
              <a:rPr lang="en-US" sz="2800" dirty="0" smtClean="0"/>
            </a:br>
            <a:r>
              <a:rPr lang="en-US" sz="2800" dirty="0" smtClean="0"/>
              <a:t>Ho Chi Minh City, </a:t>
            </a:r>
            <a:r>
              <a:rPr lang="en-US" sz="2800" dirty="0" smtClean="0"/>
              <a:t>Vietnam</a:t>
            </a:r>
            <a:br>
              <a:rPr lang="en-US" sz="2800" dirty="0" smtClean="0"/>
            </a:br>
            <a:r>
              <a:rPr lang="en-US" sz="2800" dirty="0" smtClean="0"/>
              <a:t>June 2012</a:t>
            </a:r>
            <a:endParaRPr lang="en-US" dirty="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143000"/>
          </a:xfrm>
        </p:spPr>
        <p:txBody>
          <a:bodyPr>
            <a:normAutofit fontScale="90000"/>
          </a:bodyPr>
          <a:lstStyle/>
          <a:p>
            <a:r>
              <a:rPr lang="en-US" dirty="0" smtClean="0"/>
              <a:t>‘Embracing the Tiger’ in China</a:t>
            </a:r>
            <a:br>
              <a:rPr lang="en-US" dirty="0" smtClean="0"/>
            </a:br>
            <a:r>
              <a:rPr lang="en-US" sz="3100" i="1" dirty="0" smtClean="0"/>
              <a:t>What Gets Measured, Gets Done</a:t>
            </a:r>
            <a:endParaRPr lang="en-US" sz="3100" i="1" dirty="0"/>
          </a:p>
        </p:txBody>
      </p:sp>
      <p:sp>
        <p:nvSpPr>
          <p:cNvPr id="7" name="Text Placeholder 6"/>
          <p:cNvSpPr>
            <a:spLocks noGrp="1"/>
          </p:cNvSpPr>
          <p:nvPr>
            <p:ph type="body" idx="1"/>
          </p:nvPr>
        </p:nvSpPr>
        <p:spPr/>
        <p:txBody>
          <a:bodyPr anchor="ctr"/>
          <a:lstStyle/>
          <a:p>
            <a:r>
              <a:rPr lang="en-US" b="0" dirty="0" smtClean="0"/>
              <a:t>Performance Rewards</a:t>
            </a:r>
            <a:endParaRPr lang="en-US" b="0" dirty="0"/>
          </a:p>
        </p:txBody>
      </p:sp>
      <p:sp>
        <p:nvSpPr>
          <p:cNvPr id="3" name="Content Placeholder 2"/>
          <p:cNvSpPr>
            <a:spLocks noGrp="1"/>
          </p:cNvSpPr>
          <p:nvPr>
            <p:ph sz="half" idx="2"/>
          </p:nvPr>
        </p:nvSpPr>
        <p:spPr/>
        <p:txBody>
          <a:bodyPr>
            <a:normAutofit/>
          </a:bodyPr>
          <a:lstStyle/>
          <a:p>
            <a:pPr>
              <a:spcAft>
                <a:spcPts val="400"/>
              </a:spcAft>
            </a:pPr>
            <a:r>
              <a:rPr lang="en-US" dirty="0" smtClean="0"/>
              <a:t>Indexed in ISTP  	</a:t>
            </a:r>
            <a:r>
              <a:rPr lang="en-US" b="1" dirty="0" smtClean="0"/>
              <a:t>$92</a:t>
            </a:r>
            <a:endParaRPr lang="en-US" dirty="0" smtClean="0"/>
          </a:p>
          <a:p>
            <a:pPr>
              <a:spcAft>
                <a:spcPts val="400"/>
              </a:spcAft>
            </a:pPr>
            <a:r>
              <a:rPr lang="en-US" dirty="0" smtClean="0"/>
              <a:t>Indexed in EI  	</a:t>
            </a:r>
            <a:r>
              <a:rPr lang="en-US" b="1" dirty="0" smtClean="0"/>
              <a:t>$275</a:t>
            </a:r>
            <a:endParaRPr lang="en-US" dirty="0" smtClean="0"/>
          </a:p>
          <a:p>
            <a:pPr>
              <a:spcAft>
                <a:spcPts val="400"/>
              </a:spcAft>
            </a:pPr>
            <a:r>
              <a:rPr lang="en-US" dirty="0" smtClean="0"/>
              <a:t>Impact factor &lt; 1  	</a:t>
            </a:r>
            <a:r>
              <a:rPr lang="en-US" b="1" dirty="0" smtClean="0"/>
              <a:t>$306</a:t>
            </a:r>
            <a:endParaRPr lang="en-US" dirty="0" smtClean="0"/>
          </a:p>
          <a:p>
            <a:pPr>
              <a:spcAft>
                <a:spcPts val="400"/>
              </a:spcAft>
            </a:pPr>
            <a:r>
              <a:rPr lang="en-US" dirty="0" smtClean="0"/>
              <a:t>1 ≥ IF &lt; 3  		</a:t>
            </a:r>
            <a:r>
              <a:rPr lang="en-US" b="1" dirty="0" smtClean="0"/>
              <a:t>$458</a:t>
            </a:r>
            <a:endParaRPr lang="en-US" dirty="0" smtClean="0"/>
          </a:p>
          <a:p>
            <a:pPr>
              <a:spcAft>
                <a:spcPts val="400"/>
              </a:spcAft>
            </a:pPr>
            <a:r>
              <a:rPr lang="en-US" dirty="0" smtClean="0"/>
              <a:t>3 ≥ IF &lt; 5  		</a:t>
            </a:r>
            <a:r>
              <a:rPr lang="en-US" b="1" dirty="0" smtClean="0"/>
              <a:t>$611</a:t>
            </a:r>
            <a:endParaRPr lang="en-US" dirty="0" smtClean="0"/>
          </a:p>
          <a:p>
            <a:pPr>
              <a:spcAft>
                <a:spcPts val="400"/>
              </a:spcAft>
            </a:pPr>
            <a:r>
              <a:rPr lang="en-US" dirty="0" smtClean="0"/>
              <a:t>5 ≥ IF &lt; 10   		</a:t>
            </a:r>
            <a:r>
              <a:rPr lang="en-US" b="1" dirty="0" smtClean="0"/>
              <a:t>$764</a:t>
            </a:r>
            <a:endParaRPr lang="en-US" dirty="0" smtClean="0"/>
          </a:p>
          <a:p>
            <a:pPr>
              <a:spcAft>
                <a:spcPts val="400"/>
              </a:spcAft>
            </a:pPr>
            <a:r>
              <a:rPr lang="en-US" dirty="0" smtClean="0"/>
              <a:t>IF ≥ 10  		</a:t>
            </a:r>
            <a:r>
              <a:rPr lang="en-US" b="1" dirty="0" smtClean="0"/>
              <a:t>$2,139</a:t>
            </a:r>
            <a:endParaRPr lang="en-US" dirty="0" smtClean="0"/>
          </a:p>
          <a:p>
            <a:pPr>
              <a:spcAft>
                <a:spcPts val="400"/>
              </a:spcAft>
            </a:pPr>
            <a:r>
              <a:rPr lang="en-US" i="1" dirty="0" smtClean="0"/>
              <a:t>Science</a:t>
            </a:r>
            <a:r>
              <a:rPr lang="en-US" dirty="0" smtClean="0"/>
              <a:t>/</a:t>
            </a:r>
            <a:r>
              <a:rPr lang="en-US" i="1" dirty="0" smtClean="0"/>
              <a:t>Nature</a:t>
            </a:r>
            <a:r>
              <a:rPr lang="en-US" dirty="0" smtClean="0"/>
              <a:t> </a:t>
            </a:r>
            <a:r>
              <a:rPr lang="en-US" b="1" dirty="0" smtClean="0"/>
              <a:t> 	$30,562</a:t>
            </a:r>
            <a:endParaRPr lang="en-US" dirty="0" smtClean="0"/>
          </a:p>
          <a:p>
            <a:endParaRPr lang="en-US" dirty="0"/>
          </a:p>
        </p:txBody>
      </p:sp>
      <p:sp>
        <p:nvSpPr>
          <p:cNvPr id="8" name="Text Placeholder 7"/>
          <p:cNvSpPr>
            <a:spLocks noGrp="1"/>
          </p:cNvSpPr>
          <p:nvPr>
            <p:ph type="body" sz="quarter" idx="3"/>
          </p:nvPr>
        </p:nvSpPr>
        <p:spPr/>
        <p:txBody>
          <a:bodyPr anchor="ctr"/>
          <a:lstStyle/>
          <a:p>
            <a:r>
              <a:rPr lang="en-US" b="0" dirty="0" smtClean="0"/>
              <a:t>China Context</a:t>
            </a:r>
            <a:endParaRPr lang="en-US" b="0" dirty="0"/>
          </a:p>
        </p:txBody>
      </p:sp>
      <p:sp>
        <p:nvSpPr>
          <p:cNvPr id="4" name="Content Placeholder 3"/>
          <p:cNvSpPr>
            <a:spLocks noGrp="1"/>
          </p:cNvSpPr>
          <p:nvPr>
            <p:ph sz="quarter" idx="4"/>
          </p:nvPr>
        </p:nvSpPr>
        <p:spPr/>
        <p:txBody>
          <a:bodyPr>
            <a:normAutofit fontScale="92500" lnSpcReduction="10000"/>
          </a:bodyPr>
          <a:lstStyle/>
          <a:p>
            <a:r>
              <a:rPr lang="en-US" dirty="0" smtClean="0"/>
              <a:t>For most scientists, publishing an article in a prestigious journal is likely to be recognized and rewarded with attention from one’s peers.</a:t>
            </a:r>
          </a:p>
          <a:p>
            <a:r>
              <a:rPr lang="en-US" dirty="0" smtClean="0"/>
              <a:t>In China, however, scientists are also rewarded with cash, and the more prestigious the journal, the larger the sum, according to a new paper published in the April 2011 issue of </a:t>
            </a:r>
            <a:r>
              <a:rPr lang="en-US" i="1" dirty="0" smtClean="0"/>
              <a:t>Learned Publishing</a:t>
            </a:r>
            <a:r>
              <a:rPr lang="en-US" dirty="0" smtClean="0"/>
              <a:t>.</a:t>
            </a:r>
          </a:p>
        </p:txBody>
      </p:sp>
      <p:sp>
        <p:nvSpPr>
          <p:cNvPr id="6" name="Slide Number Placeholder 5"/>
          <p:cNvSpPr>
            <a:spLocks noGrp="1"/>
          </p:cNvSpPr>
          <p:nvPr>
            <p:ph type="sldNum" sz="quarter" idx="11"/>
          </p:nvPr>
        </p:nvSpPr>
        <p:spPr/>
        <p:txBody>
          <a:bodyPr/>
          <a:lstStyle/>
          <a:p>
            <a:fld id="{9DB5026D-50BE-4117-BEC9-A583F205791D}" type="slidenum">
              <a:rPr lang="en-US" smtClean="0"/>
              <a:pPr/>
              <a:t>20</a:t>
            </a:fld>
            <a:endParaRPr lang="en-US" dirty="0"/>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76200"/>
            <a:ext cx="8534400" cy="1143000"/>
          </a:xfrm>
        </p:spPr>
        <p:txBody>
          <a:bodyPr>
            <a:noAutofit/>
          </a:bodyPr>
          <a:lstStyle/>
          <a:p>
            <a:r>
              <a:rPr lang="en-US" sz="3600" dirty="0" smtClean="0"/>
              <a:t>Unanticipated Consequences of Well-Intentioned ‘Pay for Performance’ Policies</a:t>
            </a:r>
            <a:endParaRPr lang="en-US" sz="3600" dirty="0"/>
          </a:p>
        </p:txBody>
      </p:sp>
      <p:sp>
        <p:nvSpPr>
          <p:cNvPr id="10" name="Content Placeholder 9"/>
          <p:cNvSpPr>
            <a:spLocks noGrp="1"/>
          </p:cNvSpPr>
          <p:nvPr>
            <p:ph sz="half" idx="1"/>
          </p:nvPr>
        </p:nvSpPr>
        <p:spPr>
          <a:xfrm>
            <a:off x="457200" y="1447800"/>
            <a:ext cx="4419600" cy="4800600"/>
          </a:xfrm>
        </p:spPr>
        <p:txBody>
          <a:bodyPr>
            <a:noAutofit/>
          </a:bodyPr>
          <a:lstStyle/>
          <a:p>
            <a:pPr>
              <a:spcBef>
                <a:spcPts val="0"/>
              </a:spcBef>
              <a:spcAft>
                <a:spcPts val="400"/>
              </a:spcAft>
            </a:pPr>
            <a:r>
              <a:rPr lang="en-US" sz="2400" dirty="0" smtClean="0"/>
              <a:t>Rampant plagiarism</a:t>
            </a:r>
          </a:p>
          <a:p>
            <a:pPr>
              <a:spcBef>
                <a:spcPts val="0"/>
              </a:spcBef>
              <a:spcAft>
                <a:spcPts val="400"/>
              </a:spcAft>
            </a:pPr>
            <a:r>
              <a:rPr lang="en-US" sz="2400" dirty="0" smtClean="0"/>
              <a:t>Explosion of low-quality journals</a:t>
            </a:r>
          </a:p>
          <a:p>
            <a:pPr>
              <a:spcBef>
                <a:spcPts val="0"/>
              </a:spcBef>
              <a:spcAft>
                <a:spcPts val="400"/>
              </a:spcAft>
            </a:pPr>
            <a:r>
              <a:rPr lang="en-US" sz="2400" dirty="0" smtClean="0"/>
              <a:t>Declining quality of research</a:t>
            </a:r>
          </a:p>
          <a:p>
            <a:pPr>
              <a:spcBef>
                <a:spcPts val="0"/>
              </a:spcBef>
              <a:spcAft>
                <a:spcPts val="400"/>
              </a:spcAft>
            </a:pPr>
            <a:r>
              <a:rPr lang="en-US" sz="2400" dirty="0" smtClean="0"/>
              <a:t>Reduced or misinformed impact of research findings</a:t>
            </a:r>
          </a:p>
          <a:p>
            <a:pPr>
              <a:spcBef>
                <a:spcPts val="0"/>
              </a:spcBef>
              <a:spcAft>
                <a:spcPts val="400"/>
              </a:spcAft>
            </a:pPr>
            <a:r>
              <a:rPr lang="en-US" sz="2400" dirty="0" smtClean="0"/>
              <a:t>Use of influence to ensure or deter publication</a:t>
            </a:r>
          </a:p>
          <a:p>
            <a:pPr>
              <a:spcBef>
                <a:spcPts val="0"/>
              </a:spcBef>
              <a:spcAft>
                <a:spcPts val="400"/>
              </a:spcAft>
            </a:pPr>
            <a:r>
              <a:rPr lang="en-US" sz="2400" dirty="0" smtClean="0"/>
              <a:t>Erratic publication </a:t>
            </a:r>
          </a:p>
          <a:p>
            <a:pPr>
              <a:spcBef>
                <a:spcPts val="0"/>
              </a:spcBef>
              <a:spcAft>
                <a:spcPts val="400"/>
              </a:spcAft>
            </a:pPr>
            <a:r>
              <a:rPr lang="en-US" sz="2400" dirty="0" smtClean="0"/>
              <a:t>Undeserved promotion</a:t>
            </a:r>
          </a:p>
          <a:p>
            <a:pPr>
              <a:spcBef>
                <a:spcPts val="0"/>
              </a:spcBef>
              <a:spcAft>
                <a:spcPts val="400"/>
              </a:spcAft>
            </a:pPr>
            <a:r>
              <a:rPr lang="en-US" sz="2400" dirty="0" smtClean="0"/>
              <a:t>Systemic corruption</a:t>
            </a:r>
          </a:p>
          <a:p>
            <a:pPr>
              <a:spcBef>
                <a:spcPts val="0"/>
              </a:spcBef>
              <a:spcAft>
                <a:spcPts val="400"/>
              </a:spcAft>
            </a:pPr>
            <a:r>
              <a:rPr lang="en-US" sz="2400" dirty="0" smtClean="0"/>
              <a:t>Wasted resources</a:t>
            </a:r>
            <a:endParaRPr lang="en-US" sz="2400" dirty="0"/>
          </a:p>
        </p:txBody>
      </p:sp>
      <p:sp>
        <p:nvSpPr>
          <p:cNvPr id="8" name="Slide Number Placeholder 7"/>
          <p:cNvSpPr>
            <a:spLocks noGrp="1"/>
          </p:cNvSpPr>
          <p:nvPr>
            <p:ph type="sldNum" sz="quarter" idx="4"/>
          </p:nvPr>
        </p:nvSpPr>
        <p:spPr/>
        <p:txBody>
          <a:bodyPr/>
          <a:lstStyle/>
          <a:p>
            <a:fld id="{9DB5026D-50BE-4117-BEC9-A583F205791D}" type="slidenum">
              <a:rPr lang="en-US" smtClean="0"/>
              <a:pPr/>
              <a:t>21</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362575" y="1828800"/>
            <a:ext cx="3095625"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rmAutofit fontScale="90000"/>
          </a:bodyPr>
          <a:lstStyle/>
          <a:p>
            <a:r>
              <a:rPr lang="en-US" dirty="0" smtClean="0"/>
              <a:t>University Leadership Becomes Distorted</a:t>
            </a:r>
            <a:endParaRPr lang="en-US" dirty="0"/>
          </a:p>
        </p:txBody>
      </p:sp>
      <p:sp>
        <p:nvSpPr>
          <p:cNvPr id="3" name="Content Placeholder 2"/>
          <p:cNvSpPr>
            <a:spLocks noGrp="1"/>
          </p:cNvSpPr>
          <p:nvPr>
            <p:ph sz="half" idx="1"/>
          </p:nvPr>
        </p:nvSpPr>
        <p:spPr>
          <a:xfrm>
            <a:off x="457200" y="1493837"/>
            <a:ext cx="4267200" cy="4906963"/>
          </a:xfrm>
        </p:spPr>
        <p:txBody>
          <a:bodyPr>
            <a:normAutofit fontScale="92500"/>
          </a:bodyPr>
          <a:lstStyle/>
          <a:p>
            <a:r>
              <a:rPr lang="en-US" sz="2400" b="1" i="1" dirty="0" smtClean="0"/>
              <a:t>Riding the Tiger             </a:t>
            </a:r>
            <a:r>
              <a:rPr lang="en-US" sz="2400" dirty="0" smtClean="0"/>
              <a:t>University leaders reshape institutional priorities or risk loss of </a:t>
            </a:r>
            <a:r>
              <a:rPr lang="en-US" sz="2400" b="1" dirty="0" smtClean="0">
                <a:effectLst>
                  <a:outerShdw blurRad="38100" dist="38100" dir="2700000" algn="tl">
                    <a:srgbClr val="000000">
                      <a:alpha val="43137"/>
                    </a:srgbClr>
                  </a:outerShdw>
                </a:effectLst>
              </a:rPr>
              <a:t>funding</a:t>
            </a:r>
            <a:r>
              <a:rPr lang="en-US" sz="2400" dirty="0" smtClean="0"/>
              <a:t> and </a:t>
            </a:r>
            <a:r>
              <a:rPr lang="en-US" sz="2400" b="1" dirty="0" smtClean="0">
                <a:effectLst>
                  <a:outerShdw blurRad="38100" dist="38100" dir="2700000" algn="tl">
                    <a:srgbClr val="000000">
                      <a:alpha val="43137"/>
                    </a:srgbClr>
                  </a:outerShdw>
                </a:effectLst>
              </a:rPr>
              <a:t>legitimacy.</a:t>
            </a:r>
          </a:p>
          <a:p>
            <a:r>
              <a:rPr lang="en-US" sz="2400" dirty="0" smtClean="0"/>
              <a:t>Responses distort institutional policies and result in </a:t>
            </a:r>
            <a:r>
              <a:rPr lang="en-US" sz="2400" dirty="0" err="1" smtClean="0"/>
              <a:t>realloca</a:t>
            </a:r>
            <a:r>
              <a:rPr lang="en-US" sz="2400" dirty="0" smtClean="0"/>
              <a:t>- </a:t>
            </a:r>
            <a:r>
              <a:rPr lang="en-US" sz="2400" dirty="0" err="1" smtClean="0"/>
              <a:t>tion</a:t>
            </a:r>
            <a:r>
              <a:rPr lang="en-US" sz="2400" dirty="0" smtClean="0"/>
              <a:t> of resources to the things that are measured in rankings.</a:t>
            </a:r>
          </a:p>
          <a:p>
            <a:r>
              <a:rPr lang="en-US" sz="2400" dirty="0" smtClean="0"/>
              <a:t>Leaders look on helplessly, even when new KPIs are not suitable to the university’s core mission or level of the university’s or society’s development.</a:t>
            </a:r>
          </a:p>
          <a:p>
            <a:endParaRPr lang="en-US" sz="2400" dirty="0"/>
          </a:p>
        </p:txBody>
      </p:sp>
      <p:sp>
        <p:nvSpPr>
          <p:cNvPr id="6" name="Slide Number Placeholder 5"/>
          <p:cNvSpPr>
            <a:spLocks noGrp="1"/>
          </p:cNvSpPr>
          <p:nvPr>
            <p:ph type="sldNum" sz="quarter" idx="4"/>
          </p:nvPr>
        </p:nvSpPr>
        <p:spPr/>
        <p:txBody>
          <a:bodyPr/>
          <a:lstStyle/>
          <a:p>
            <a:fld id="{9DB5026D-50BE-4117-BEC9-A583F205791D}" type="slidenum">
              <a:rPr lang="en-US" smtClean="0"/>
              <a:pPr/>
              <a:t>22</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4876800" y="2057400"/>
            <a:ext cx="1763486" cy="2057400"/>
          </a:xfrm>
          <a:prstGeom prst="rect">
            <a:avLst/>
          </a:prstGeom>
          <a:ln>
            <a:noFill/>
          </a:ln>
          <a:effectLst>
            <a:softEdge rad="112500"/>
          </a:effectLst>
        </p:spPr>
      </p:pic>
      <p:pic>
        <p:nvPicPr>
          <p:cNvPr id="8" name="Picture 3"/>
          <p:cNvPicPr>
            <a:picLocks noChangeAspect="1" noChangeArrowheads="1"/>
          </p:cNvPicPr>
          <p:nvPr/>
        </p:nvPicPr>
        <p:blipFill>
          <a:blip r:embed="rId4" cstate="print"/>
          <a:srcRect r="7368" b="24211"/>
          <a:stretch>
            <a:fillRect/>
          </a:stretch>
        </p:blipFill>
        <p:spPr bwMode="auto">
          <a:xfrm>
            <a:off x="6705600" y="1600200"/>
            <a:ext cx="1676400" cy="2057400"/>
          </a:xfrm>
          <a:prstGeom prst="rect">
            <a:avLst/>
          </a:prstGeom>
          <a:ln>
            <a:noFill/>
          </a:ln>
          <a:effectLst>
            <a:softEdge rad="112500"/>
          </a:effectLst>
        </p:spPr>
      </p:pic>
      <p:pic>
        <p:nvPicPr>
          <p:cNvPr id="40962" name="Picture 2"/>
          <p:cNvPicPr>
            <a:picLocks noChangeAspect="1" noChangeArrowheads="1"/>
          </p:cNvPicPr>
          <p:nvPr/>
        </p:nvPicPr>
        <p:blipFill>
          <a:blip r:embed="rId5" cstate="print"/>
          <a:srcRect l="64000"/>
          <a:stretch>
            <a:fillRect/>
          </a:stretch>
        </p:blipFill>
        <p:spPr bwMode="auto">
          <a:xfrm>
            <a:off x="6781799" y="3810000"/>
            <a:ext cx="1582295" cy="1905000"/>
          </a:xfrm>
          <a:prstGeom prst="rect">
            <a:avLst/>
          </a:prstGeom>
          <a:ln>
            <a:noFill/>
          </a:ln>
          <a:effectLst>
            <a:softEdge rad="112500"/>
          </a:effectLst>
        </p:spPr>
      </p:pic>
      <p:pic>
        <p:nvPicPr>
          <p:cNvPr id="40963" name="Picture 3"/>
          <p:cNvPicPr>
            <a:picLocks noChangeAspect="1" noChangeArrowheads="1"/>
          </p:cNvPicPr>
          <p:nvPr/>
        </p:nvPicPr>
        <p:blipFill>
          <a:blip r:embed="rId6" cstate="print"/>
          <a:srcRect/>
          <a:stretch>
            <a:fillRect/>
          </a:stretch>
        </p:blipFill>
        <p:spPr bwMode="auto">
          <a:xfrm>
            <a:off x="5181600" y="3962400"/>
            <a:ext cx="1524000" cy="2085108"/>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Professoriate</a:t>
            </a:r>
            <a:endParaRPr lang="en-US" dirty="0"/>
          </a:p>
        </p:txBody>
      </p:sp>
      <p:sp>
        <p:nvSpPr>
          <p:cNvPr id="9" name="Slide Number Placeholder 8"/>
          <p:cNvSpPr>
            <a:spLocks noGrp="1"/>
          </p:cNvSpPr>
          <p:nvPr>
            <p:ph type="sldNum" sz="quarter" idx="4"/>
          </p:nvPr>
        </p:nvSpPr>
        <p:spPr/>
        <p:txBody>
          <a:bodyPr/>
          <a:lstStyle/>
          <a:p>
            <a:fld id="{E5C7C9B1-5BD0-4D71-8C9A-C919590ED2A7}" type="slidenum">
              <a:rPr lang="en-US" smtClean="0"/>
              <a:pPr/>
              <a:t>23</a:t>
            </a:fld>
            <a:endParaRPr lang="en-US" dirty="0"/>
          </a:p>
        </p:txBody>
      </p:sp>
      <p:sp>
        <p:nvSpPr>
          <p:cNvPr id="14" name="Content Placeholder 13"/>
          <p:cNvSpPr>
            <a:spLocks noGrp="1"/>
          </p:cNvSpPr>
          <p:nvPr>
            <p:ph sz="half" idx="1"/>
          </p:nvPr>
        </p:nvSpPr>
        <p:spPr>
          <a:xfrm>
            <a:off x="457200" y="1447800"/>
            <a:ext cx="4343400" cy="4678363"/>
          </a:xfrm>
        </p:spPr>
        <p:txBody>
          <a:bodyPr>
            <a:normAutofit/>
          </a:bodyPr>
          <a:lstStyle/>
          <a:p>
            <a:r>
              <a:rPr lang="en-US" sz="2200" b="1" i="1" dirty="0" smtClean="0"/>
              <a:t>Riding the Tiger                    </a:t>
            </a:r>
            <a:r>
              <a:rPr lang="en-US" sz="2400" dirty="0" smtClean="0"/>
              <a:t>Under pressure to raise research output, academic staff increase effort at ‘playing the game’ rather than towards the core mission.</a:t>
            </a:r>
          </a:p>
          <a:p>
            <a:r>
              <a:rPr lang="en-US" sz="2400" dirty="0" smtClean="0"/>
              <a:t>Pressure to publish in specific journals becomes the priority rather than contribution to knowledge, teaching and service.</a:t>
            </a:r>
          </a:p>
        </p:txBody>
      </p:sp>
      <p:pic>
        <p:nvPicPr>
          <p:cNvPr id="43011" name="Picture 3"/>
          <p:cNvPicPr>
            <a:picLocks noChangeAspect="1" noChangeArrowheads="1"/>
          </p:cNvPicPr>
          <p:nvPr/>
        </p:nvPicPr>
        <p:blipFill>
          <a:blip r:embed="rId3" cstate="print"/>
          <a:srcRect/>
          <a:stretch>
            <a:fillRect/>
          </a:stretch>
        </p:blipFill>
        <p:spPr bwMode="auto">
          <a:xfrm>
            <a:off x="5334000" y="1824842"/>
            <a:ext cx="3276600" cy="36615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normAutofit/>
          </a:bodyPr>
          <a:lstStyle/>
          <a:p>
            <a:r>
              <a:rPr lang="en-US" sz="3600" dirty="0" smtClean="0"/>
              <a:t>Case Example:</a:t>
            </a:r>
            <a:r>
              <a:rPr lang="en-US" sz="3200" dirty="0" smtClean="0"/>
              <a:t/>
            </a:r>
            <a:br>
              <a:rPr lang="en-US" sz="3200" dirty="0" smtClean="0"/>
            </a:br>
            <a:r>
              <a:rPr lang="en-US" sz="2800" dirty="0" smtClean="0"/>
              <a:t>Scholarship </a:t>
            </a:r>
            <a:r>
              <a:rPr lang="en-US" sz="2800" dirty="0" smtClean="0"/>
              <a:t>in Educational Management</a:t>
            </a:r>
            <a:endParaRPr lang="en-US" sz="3200" dirty="0"/>
          </a:p>
        </p:txBody>
      </p:sp>
      <p:sp>
        <p:nvSpPr>
          <p:cNvPr id="3" name="Content Placeholder 2"/>
          <p:cNvSpPr>
            <a:spLocks noGrp="1"/>
          </p:cNvSpPr>
          <p:nvPr>
            <p:ph sz="half" idx="1"/>
          </p:nvPr>
        </p:nvSpPr>
        <p:spPr>
          <a:xfrm>
            <a:off x="0" y="1524000"/>
            <a:ext cx="4343400" cy="4724400"/>
          </a:xfrm>
        </p:spPr>
        <p:txBody>
          <a:bodyPr>
            <a:normAutofit/>
          </a:bodyPr>
          <a:lstStyle/>
          <a:p>
            <a:r>
              <a:rPr lang="en-US" sz="2400" dirty="0" smtClean="0"/>
              <a:t>From 2000-2012 there were 2,610 articles published in 8 core ed management </a:t>
            </a:r>
            <a:r>
              <a:rPr lang="en-US" sz="2400" dirty="0" smtClean="0"/>
              <a:t>journals, but only </a:t>
            </a:r>
            <a:r>
              <a:rPr lang="en-US" sz="2400" dirty="0" smtClean="0"/>
              <a:t>186 came from East </a:t>
            </a:r>
            <a:r>
              <a:rPr lang="en-US" sz="2400" dirty="0" smtClean="0"/>
              <a:t>Asia: </a:t>
            </a:r>
            <a:r>
              <a:rPr lang="en-US" sz="2400" dirty="0" smtClean="0"/>
              <a:t>less than</a:t>
            </a:r>
            <a:r>
              <a:rPr lang="en-US" sz="2400" dirty="0" smtClean="0"/>
              <a:t> </a:t>
            </a:r>
            <a:r>
              <a:rPr lang="en-US" sz="2400" dirty="0" smtClean="0"/>
              <a:t>15 per year</a:t>
            </a:r>
          </a:p>
          <a:p>
            <a:pPr>
              <a:spcBef>
                <a:spcPts val="0"/>
              </a:spcBef>
              <a:spcAft>
                <a:spcPts val="200"/>
              </a:spcAft>
            </a:pPr>
            <a:r>
              <a:rPr lang="en-US" sz="2400" dirty="0" smtClean="0"/>
              <a:t>Most countries had no international publications</a:t>
            </a:r>
          </a:p>
          <a:p>
            <a:pPr>
              <a:spcBef>
                <a:spcPts val="0"/>
              </a:spcBef>
              <a:spcAft>
                <a:spcPts val="200"/>
              </a:spcAft>
            </a:pPr>
            <a:r>
              <a:rPr lang="en-US" sz="2400" dirty="0" smtClean="0"/>
              <a:t>In few nations would this pattern of publication meet the standards proposed for ‘World Class Universities’ in the region</a:t>
            </a:r>
            <a:endParaRPr lang="en-US" sz="2400" dirty="0" smtClean="0"/>
          </a:p>
        </p:txBody>
      </p:sp>
      <p:sp>
        <p:nvSpPr>
          <p:cNvPr id="6" name="Slide Number Placeholder 5"/>
          <p:cNvSpPr>
            <a:spLocks noGrp="1"/>
          </p:cNvSpPr>
          <p:nvPr>
            <p:ph type="sldNum" sz="quarter" idx="4"/>
          </p:nvPr>
        </p:nvSpPr>
        <p:spPr/>
        <p:txBody>
          <a:bodyPr/>
          <a:lstStyle/>
          <a:p>
            <a:fld id="{9DB5026D-50BE-4117-BEC9-A583F205791D}" type="slidenum">
              <a:rPr lang="en-US" smtClean="0"/>
              <a:pPr/>
              <a:t>24</a:t>
            </a:fld>
            <a:endParaRPr lang="en-US" dirty="0"/>
          </a:p>
        </p:txBody>
      </p:sp>
      <p:pic>
        <p:nvPicPr>
          <p:cNvPr id="1026" name="Picture 2"/>
          <p:cNvPicPr>
            <a:picLocks noChangeAspect="1" noChangeArrowheads="1"/>
          </p:cNvPicPr>
          <p:nvPr/>
        </p:nvPicPr>
        <p:blipFill>
          <a:blip r:embed="rId3"/>
          <a:srcRect/>
          <a:stretch>
            <a:fillRect/>
          </a:stretch>
        </p:blipFill>
        <p:spPr bwMode="auto">
          <a:xfrm>
            <a:off x="4322550" y="1600200"/>
            <a:ext cx="4592850" cy="3886200"/>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a:bodyPr>
          <a:lstStyle/>
          <a:p>
            <a:r>
              <a:rPr lang="en-US" dirty="0" smtClean="0"/>
              <a:t>Impact on Teaching and Learning</a:t>
            </a:r>
            <a:endParaRPr lang="en-US" dirty="0"/>
          </a:p>
        </p:txBody>
      </p:sp>
      <p:sp>
        <p:nvSpPr>
          <p:cNvPr id="3" name="Content Placeholder 2"/>
          <p:cNvSpPr>
            <a:spLocks noGrp="1"/>
          </p:cNvSpPr>
          <p:nvPr>
            <p:ph sz="half" idx="1"/>
          </p:nvPr>
        </p:nvSpPr>
        <p:spPr>
          <a:xfrm>
            <a:off x="457200" y="1600200"/>
            <a:ext cx="4038600" cy="4876800"/>
          </a:xfrm>
        </p:spPr>
        <p:txBody>
          <a:bodyPr>
            <a:normAutofit lnSpcReduction="10000"/>
          </a:bodyPr>
          <a:lstStyle/>
          <a:p>
            <a:r>
              <a:rPr lang="en-US" sz="2400" dirty="0" smtClean="0"/>
              <a:t>Moreover, increasing the time spent on research (often low quality research) MUST come at a cost to time devoted to  teaching and service.</a:t>
            </a:r>
          </a:p>
          <a:p>
            <a:r>
              <a:rPr lang="en-US" sz="2400" dirty="0" smtClean="0"/>
              <a:t>Contrary to assertions by administrators, </a:t>
            </a:r>
            <a:r>
              <a:rPr lang="en-US" sz="2400" b="1" dirty="0" smtClean="0"/>
              <a:t>there is no </a:t>
            </a:r>
            <a:r>
              <a:rPr lang="en-US" sz="2400" b="1" dirty="0" smtClean="0"/>
              <a:t>empirical evidence to suggest </a:t>
            </a:r>
            <a:r>
              <a:rPr lang="en-US" sz="2400" b="1" dirty="0" smtClean="0"/>
              <a:t>a correlation between higher </a:t>
            </a:r>
            <a:r>
              <a:rPr lang="en-US" sz="2400" b="1" dirty="0" smtClean="0"/>
              <a:t>research output </a:t>
            </a:r>
            <a:r>
              <a:rPr lang="en-US" sz="2400" b="1" dirty="0" smtClean="0"/>
              <a:t>and teaching quality.</a:t>
            </a:r>
            <a:endParaRPr lang="en-US" sz="2400" b="1" dirty="0" smtClean="0"/>
          </a:p>
        </p:txBody>
      </p:sp>
      <p:sp>
        <p:nvSpPr>
          <p:cNvPr id="6" name="Slide Number Placeholder 5"/>
          <p:cNvSpPr>
            <a:spLocks noGrp="1"/>
          </p:cNvSpPr>
          <p:nvPr>
            <p:ph type="sldNum" sz="quarter" idx="4"/>
          </p:nvPr>
        </p:nvSpPr>
        <p:spPr/>
        <p:txBody>
          <a:bodyPr/>
          <a:lstStyle/>
          <a:p>
            <a:fld id="{9DB5026D-50BE-4117-BEC9-A583F205791D}" type="slidenum">
              <a:rPr lang="en-US" smtClean="0"/>
              <a:pPr/>
              <a:t>25</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410200" y="1828800"/>
            <a:ext cx="2433637" cy="2565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5427408" y="4407312"/>
            <a:ext cx="2438400" cy="1015663"/>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rgbClr val="C00000"/>
                </a:solidFill>
                <a:effectLst>
                  <a:outerShdw blurRad="38100" dist="38100" dir="2700000" algn="tl">
                    <a:srgbClr val="000000">
                      <a:alpha val="43137"/>
                    </a:srgbClr>
                  </a:outerShdw>
                </a:effectLst>
              </a:rPr>
              <a:t>Increased Research Focus Comes at a Cost</a:t>
            </a:r>
            <a:endParaRPr lang="en-US" sz="2000" b="1" dirty="0">
              <a:solidFill>
                <a:srgbClr val="C00000"/>
              </a:solidFill>
              <a:effectLst>
                <a:outerShdw blurRad="38100" dist="38100" dir="2700000" algn="tl">
                  <a:srgbClr val="000000">
                    <a:alpha val="43137"/>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 the Consequences</a:t>
            </a:r>
            <a:endParaRPr lang="en-US" dirty="0"/>
          </a:p>
        </p:txBody>
      </p:sp>
      <p:sp>
        <p:nvSpPr>
          <p:cNvPr id="6" name="Slide Number Placeholder 5"/>
          <p:cNvSpPr>
            <a:spLocks noGrp="1"/>
          </p:cNvSpPr>
          <p:nvPr>
            <p:ph type="sldNum" sz="quarter" idx="4"/>
          </p:nvPr>
        </p:nvSpPr>
        <p:spPr/>
        <p:txBody>
          <a:bodyPr/>
          <a:lstStyle/>
          <a:p>
            <a:fld id="{9DB5026D-50BE-4117-BEC9-A583F205791D}" type="slidenum">
              <a:rPr lang="en-US" smtClean="0"/>
              <a:pPr/>
              <a:t>26</a:t>
            </a:fld>
            <a:endParaRPr lang="en-US" dirty="0"/>
          </a:p>
        </p:txBody>
      </p:sp>
      <p:pic>
        <p:nvPicPr>
          <p:cNvPr id="7" name="Picture 6" descr="tiger3.jpg"/>
          <p:cNvPicPr>
            <a:picLocks noChangeAspect="1"/>
          </p:cNvPicPr>
          <p:nvPr/>
        </p:nvPicPr>
        <p:blipFill>
          <a:blip r:embed="rId3" cstate="print"/>
          <a:srcRect l="16578" t="23333" r="9267" b="14444"/>
          <a:stretch>
            <a:fillRect/>
          </a:stretch>
        </p:blipFill>
        <p:spPr>
          <a:xfrm>
            <a:off x="4953000" y="1752600"/>
            <a:ext cx="3767818"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8"/>
          <p:cNvSpPr>
            <a:spLocks noGrp="1"/>
          </p:cNvSpPr>
          <p:nvPr>
            <p:ph sz="half" idx="1"/>
          </p:nvPr>
        </p:nvSpPr>
        <p:spPr>
          <a:xfrm>
            <a:off x="457200" y="1752600"/>
            <a:ext cx="4267200" cy="4221163"/>
          </a:xfrm>
        </p:spPr>
        <p:txBody>
          <a:bodyPr>
            <a:normAutofit lnSpcReduction="10000"/>
          </a:bodyPr>
          <a:lstStyle/>
          <a:p>
            <a:r>
              <a:rPr lang="en-US" dirty="0" smtClean="0"/>
              <a:t>The good news is, what gets measured gets done. </a:t>
            </a:r>
            <a:endParaRPr lang="en-US" dirty="0" smtClean="0"/>
          </a:p>
          <a:p>
            <a:r>
              <a:rPr lang="en-US" dirty="0" smtClean="0"/>
              <a:t>The </a:t>
            </a:r>
            <a:r>
              <a:rPr lang="en-US" dirty="0" smtClean="0"/>
              <a:t>bad news is, what gets measured gets done.</a:t>
            </a:r>
          </a:p>
          <a:p>
            <a:r>
              <a:rPr lang="en-US" sz="2400" dirty="0" smtClean="0"/>
              <a:t>Stay on the tiger’s back and starve, or climb down and be eaten. The rules emerging from the ranking game have changed the direction of university education, but not necessarily for the better.</a:t>
            </a: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normAutofit/>
          </a:bodyPr>
          <a:lstStyle/>
          <a:p>
            <a:r>
              <a:rPr lang="en-US" dirty="0" smtClean="0"/>
              <a:t> Impact on Asian Students and Society</a:t>
            </a:r>
            <a:endParaRPr lang="en-US" dirty="0"/>
          </a:p>
        </p:txBody>
      </p:sp>
      <p:sp>
        <p:nvSpPr>
          <p:cNvPr id="3" name="Content Placeholder 2"/>
          <p:cNvSpPr>
            <a:spLocks noGrp="1"/>
          </p:cNvSpPr>
          <p:nvPr>
            <p:ph sz="half" idx="1"/>
          </p:nvPr>
        </p:nvSpPr>
        <p:spPr>
          <a:xfrm>
            <a:off x="457200" y="1600200"/>
            <a:ext cx="3962400" cy="4572000"/>
          </a:xfrm>
        </p:spPr>
        <p:txBody>
          <a:bodyPr>
            <a:normAutofit lnSpcReduction="10000"/>
          </a:bodyPr>
          <a:lstStyle/>
          <a:p>
            <a:r>
              <a:rPr lang="en-US" sz="2400" b="1" i="1" dirty="0" smtClean="0"/>
              <a:t>Riding the Tiger       </a:t>
            </a:r>
            <a:r>
              <a:rPr lang="en-US" sz="2400" dirty="0" smtClean="0"/>
              <a:t>Students suffer, especially in tier 2, 3 &amp; 4 institutions where policies press leaders to shift the focus from teaching and service to research.</a:t>
            </a:r>
          </a:p>
          <a:p>
            <a:r>
              <a:rPr lang="en-US" sz="2400" dirty="0" smtClean="0"/>
              <a:t>Is this what students want?</a:t>
            </a:r>
          </a:p>
          <a:p>
            <a:r>
              <a:rPr lang="en-US" sz="2400" dirty="0" smtClean="0"/>
              <a:t>Is this what our societies want? </a:t>
            </a:r>
          </a:p>
          <a:p>
            <a:r>
              <a:rPr lang="en-US" sz="2400" dirty="0" smtClean="0"/>
              <a:t>Are these metrics capturing what’s </a:t>
            </a:r>
            <a:r>
              <a:rPr lang="en-US" sz="2400" b="1" dirty="0" smtClean="0"/>
              <a:t>important</a:t>
            </a:r>
            <a:r>
              <a:rPr lang="en-US" sz="2400" dirty="0" smtClean="0"/>
              <a:t>?</a:t>
            </a:r>
          </a:p>
        </p:txBody>
      </p:sp>
      <p:sp>
        <p:nvSpPr>
          <p:cNvPr id="6" name="Slide Number Placeholder 5"/>
          <p:cNvSpPr>
            <a:spLocks noGrp="1"/>
          </p:cNvSpPr>
          <p:nvPr>
            <p:ph type="sldNum" sz="quarter" idx="4"/>
          </p:nvPr>
        </p:nvSpPr>
        <p:spPr/>
        <p:txBody>
          <a:bodyPr/>
          <a:lstStyle/>
          <a:p>
            <a:fld id="{9DB5026D-50BE-4117-BEC9-A583F205791D}" type="slidenum">
              <a:rPr lang="en-US" smtClean="0"/>
              <a:pPr/>
              <a:t>27</a:t>
            </a:fld>
            <a:endParaRPr lang="en-US" dirty="0"/>
          </a:p>
        </p:txBody>
      </p:sp>
      <p:pic>
        <p:nvPicPr>
          <p:cNvPr id="44034" name="Picture 2"/>
          <p:cNvPicPr>
            <a:picLocks noChangeAspect="1" noChangeArrowheads="1"/>
          </p:cNvPicPr>
          <p:nvPr/>
        </p:nvPicPr>
        <p:blipFill>
          <a:blip r:embed="rId3" cstate="print"/>
          <a:srcRect/>
          <a:stretch>
            <a:fillRect/>
          </a:stretch>
        </p:blipFill>
        <p:spPr bwMode="auto">
          <a:xfrm>
            <a:off x="4953000" y="1752600"/>
            <a:ext cx="3333750" cy="37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a:bodyPr>
          <a:lstStyle/>
          <a:p>
            <a:r>
              <a:rPr lang="en-US" dirty="0" smtClean="0"/>
              <a:t>The ‘Tiger’ is a Systemic Problem</a:t>
            </a:r>
            <a:endParaRPr lang="en-US" dirty="0"/>
          </a:p>
        </p:txBody>
      </p:sp>
      <p:sp>
        <p:nvSpPr>
          <p:cNvPr id="3" name="Content Placeholder 2"/>
          <p:cNvSpPr>
            <a:spLocks noGrp="1"/>
          </p:cNvSpPr>
          <p:nvPr>
            <p:ph sz="half" idx="1"/>
          </p:nvPr>
        </p:nvSpPr>
        <p:spPr>
          <a:xfrm>
            <a:off x="381000" y="1524000"/>
            <a:ext cx="3810000" cy="4665408"/>
          </a:xfrm>
        </p:spPr>
        <p:txBody>
          <a:bodyPr>
            <a:normAutofit lnSpcReduction="10000"/>
          </a:bodyPr>
          <a:lstStyle/>
          <a:p>
            <a:pPr marL="0" indent="0">
              <a:buNone/>
            </a:pPr>
            <a:r>
              <a:rPr lang="en-US" dirty="0" smtClean="0"/>
              <a:t>Systemic problems result from interconnected issues that operate across the overall system, rather than from a specific individual, or isolated factor. </a:t>
            </a:r>
          </a:p>
          <a:p>
            <a:pPr marL="0" indent="0">
              <a:buNone/>
            </a:pPr>
            <a:r>
              <a:rPr lang="en-US" dirty="0" smtClean="0"/>
              <a:t>Systemic problems are difficult to solve because they require coordinated action across the system</a:t>
            </a:r>
          </a:p>
          <a:p>
            <a:pPr marL="0" indent="0">
              <a:buNone/>
            </a:pPr>
            <a:r>
              <a:rPr lang="en-US" sz="2200" dirty="0" smtClean="0"/>
              <a:t>(Wikipedia, 2011)</a:t>
            </a:r>
          </a:p>
        </p:txBody>
      </p:sp>
      <p:sp>
        <p:nvSpPr>
          <p:cNvPr id="9" name="Slide Number Placeholder 8"/>
          <p:cNvSpPr>
            <a:spLocks noGrp="1"/>
          </p:cNvSpPr>
          <p:nvPr>
            <p:ph type="sldNum" sz="quarter" idx="4"/>
          </p:nvPr>
        </p:nvSpPr>
        <p:spPr>
          <a:xfrm>
            <a:off x="6934200" y="6294120"/>
            <a:ext cx="2133600" cy="365125"/>
          </a:xfrm>
        </p:spPr>
        <p:txBody>
          <a:bodyPr/>
          <a:lstStyle/>
          <a:p>
            <a:fld id="{E5C7C9B1-5BD0-4D71-8C9A-C919590ED2A7}" type="slidenum">
              <a:rPr lang="en-US" smtClean="0"/>
              <a:pPr/>
              <a:t>28</a:t>
            </a:fld>
            <a:endParaRPr lang="en-US"/>
          </a:p>
        </p:txBody>
      </p:sp>
      <p:pic>
        <p:nvPicPr>
          <p:cNvPr id="11" name="Picture 10" descr="tiger1.jpg"/>
          <p:cNvPicPr>
            <a:picLocks noChangeAspect="1"/>
          </p:cNvPicPr>
          <p:nvPr/>
        </p:nvPicPr>
        <p:blipFill>
          <a:blip r:embed="rId3" cstate="print"/>
          <a:stretch>
            <a:fillRect/>
          </a:stretch>
        </p:blipFill>
        <p:spPr>
          <a:xfrm>
            <a:off x="4953000" y="1752600"/>
            <a:ext cx="3048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Requires a Systemic Solution</a:t>
            </a:r>
            <a:endParaRPr lang="en-US" dirty="0"/>
          </a:p>
        </p:txBody>
      </p:sp>
      <p:sp>
        <p:nvSpPr>
          <p:cNvPr id="3" name="Content Placeholder 2"/>
          <p:cNvSpPr>
            <a:spLocks noGrp="1"/>
          </p:cNvSpPr>
          <p:nvPr>
            <p:ph sz="half" idx="1"/>
          </p:nvPr>
        </p:nvSpPr>
        <p:spPr>
          <a:xfrm>
            <a:off x="152400" y="1524000"/>
            <a:ext cx="3810000" cy="4724400"/>
          </a:xfrm>
        </p:spPr>
        <p:txBody>
          <a:bodyPr>
            <a:normAutofit fontScale="92500"/>
          </a:bodyPr>
          <a:lstStyle/>
          <a:p>
            <a:pPr>
              <a:spcAft>
                <a:spcPts val="600"/>
              </a:spcAft>
            </a:pPr>
            <a:r>
              <a:rPr lang="en-US" sz="2400" dirty="0" smtClean="0"/>
              <a:t>Systemic problems require change to the structure, organization or policies. </a:t>
            </a:r>
            <a:r>
              <a:rPr lang="en-US" sz="3000" dirty="0" smtClean="0"/>
              <a:t>(</a:t>
            </a:r>
            <a:r>
              <a:rPr lang="en-US" sz="2200" dirty="0" smtClean="0"/>
              <a:t>Wikipedia, 2011)</a:t>
            </a:r>
            <a:endParaRPr lang="en-US" sz="2000" dirty="0" smtClean="0"/>
          </a:p>
          <a:p>
            <a:r>
              <a:rPr lang="en-US" sz="2400" dirty="0" smtClean="0"/>
              <a:t>Systemic solutions are difficult to initiate because of conflicting interests and lack of coordination across system parts.</a:t>
            </a:r>
          </a:p>
          <a:p>
            <a:r>
              <a:rPr lang="en-US" sz="2400" dirty="0" smtClean="0"/>
              <a:t>Only leadership can bring about this type of change, but where will it come from?</a:t>
            </a:r>
          </a:p>
          <a:p>
            <a:endParaRPr lang="en-US" dirty="0" smtClean="0"/>
          </a:p>
        </p:txBody>
      </p:sp>
      <p:grpSp>
        <p:nvGrpSpPr>
          <p:cNvPr id="4" name="Group 8"/>
          <p:cNvGrpSpPr/>
          <p:nvPr/>
        </p:nvGrpSpPr>
        <p:grpSpPr>
          <a:xfrm>
            <a:off x="4191000" y="1447800"/>
            <a:ext cx="4648200" cy="4343400"/>
            <a:chOff x="4267200" y="1752600"/>
            <a:chExt cx="3962400" cy="3886200"/>
          </a:xfrm>
        </p:grpSpPr>
        <p:pic>
          <p:nvPicPr>
            <p:cNvPr id="3075" name="Picture 3"/>
            <p:cNvPicPr>
              <a:picLocks noChangeAspect="1" noChangeArrowheads="1"/>
            </p:cNvPicPr>
            <p:nvPr/>
          </p:nvPicPr>
          <p:blipFill>
            <a:blip r:embed="rId3" cstate="print"/>
            <a:srcRect l="4800" r="12000" b="9297"/>
            <a:stretch>
              <a:fillRect/>
            </a:stretch>
          </p:blipFill>
          <p:spPr bwMode="auto">
            <a:xfrm>
              <a:off x="4267200" y="1752600"/>
              <a:ext cx="3962400" cy="3810000"/>
            </a:xfrm>
            <a:prstGeom prst="rect">
              <a:avLst/>
            </a:prstGeom>
            <a:noFill/>
            <a:ln w="9525">
              <a:noFill/>
              <a:miter lim="800000"/>
              <a:headEnd/>
              <a:tailEnd/>
            </a:ln>
          </p:spPr>
        </p:pic>
        <p:sp>
          <p:nvSpPr>
            <p:cNvPr id="8" name="Rectangle 7"/>
            <p:cNvSpPr/>
            <p:nvPr/>
          </p:nvSpPr>
          <p:spPr>
            <a:xfrm>
              <a:off x="7057104" y="5304504"/>
              <a:ext cx="1172496" cy="3342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Callout 10"/>
          <p:cNvSpPr/>
          <p:nvPr/>
        </p:nvSpPr>
        <p:spPr>
          <a:xfrm>
            <a:off x="6629400" y="5562600"/>
            <a:ext cx="2133600" cy="990600"/>
          </a:xfrm>
          <a:prstGeom prst="wedgeEllipseCallout">
            <a:avLst>
              <a:gd name="adj1" fmla="val -47409"/>
              <a:gd name="adj2" fmla="val -101719"/>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2"/>
                </a:solidFill>
                <a:effectLst>
                  <a:outerShdw blurRad="38100" dist="38100" dir="2700000" algn="tl">
                    <a:srgbClr val="000000">
                      <a:alpha val="43137"/>
                    </a:srgbClr>
                  </a:outerShdw>
                </a:effectLst>
              </a:rPr>
              <a:t>Require SSCI Publication</a:t>
            </a:r>
            <a:endParaRPr lang="en-US" sz="2000" b="1" dirty="0">
              <a:solidFill>
                <a:schemeClr val="tx2"/>
              </a:solidFill>
              <a:effectLst>
                <a:outerShdw blurRad="38100" dist="38100" dir="2700000" algn="tl">
                  <a:srgbClr val="000000">
                    <a:alpha val="43137"/>
                  </a:srgbClr>
                </a:outerShdw>
              </a:effectLst>
            </a:endParaRPr>
          </a:p>
        </p:txBody>
      </p:sp>
      <p:sp>
        <p:nvSpPr>
          <p:cNvPr id="12" name="Oval Callout 11"/>
          <p:cNvSpPr/>
          <p:nvPr/>
        </p:nvSpPr>
        <p:spPr>
          <a:xfrm>
            <a:off x="2971800" y="2743200"/>
            <a:ext cx="2209800" cy="1069848"/>
          </a:xfrm>
          <a:prstGeom prst="wedgeEllipseCallout">
            <a:avLst>
              <a:gd name="adj1" fmla="val 82615"/>
              <a:gd name="adj2" fmla="val 966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effectLst>
                  <a:outerShdw blurRad="38100" dist="38100" dir="2700000" algn="tl">
                    <a:srgbClr val="000000">
                      <a:alpha val="43137"/>
                    </a:srgbClr>
                  </a:outerShdw>
                </a:effectLst>
              </a:rPr>
              <a:t>Nothing that we can do. ..</a:t>
            </a:r>
            <a:endParaRPr lang="en-US" sz="2000" b="1" dirty="0">
              <a:solidFill>
                <a:schemeClr val="tx2"/>
              </a:solidFill>
              <a:effectLst>
                <a:outerShdw blurRad="38100" dist="38100" dir="2700000" algn="tl">
                  <a:srgbClr val="000000">
                    <a:alpha val="43137"/>
                  </a:srgbClr>
                </a:outerShdw>
              </a:effectLst>
            </a:endParaRPr>
          </a:p>
        </p:txBody>
      </p:sp>
      <p:sp>
        <p:nvSpPr>
          <p:cNvPr id="13" name="Oval Callout 12"/>
          <p:cNvSpPr/>
          <p:nvPr/>
        </p:nvSpPr>
        <p:spPr>
          <a:xfrm>
            <a:off x="7162800" y="762000"/>
            <a:ext cx="1981200" cy="990600"/>
          </a:xfrm>
          <a:prstGeom prst="wedgeEllipseCallout">
            <a:avLst>
              <a:gd name="adj1" fmla="val -77371"/>
              <a:gd name="adj2" fmla="val 181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Reward for low quality publication</a:t>
            </a:r>
            <a:endParaRPr lang="en-US" sz="2000" b="1" dirty="0">
              <a:effectLst>
                <a:outerShdw blurRad="38100" dist="38100" dir="2700000" algn="tl">
                  <a:srgbClr val="000000">
                    <a:alpha val="43137"/>
                  </a:srgbClr>
                </a:outerShdw>
              </a:effectLst>
            </a:endParaRPr>
          </a:p>
        </p:txBody>
      </p:sp>
      <p:sp>
        <p:nvSpPr>
          <p:cNvPr id="14" name="Oval Callout 13"/>
          <p:cNvSpPr/>
          <p:nvPr/>
        </p:nvSpPr>
        <p:spPr>
          <a:xfrm>
            <a:off x="3657600" y="4953000"/>
            <a:ext cx="1981200" cy="1066800"/>
          </a:xfrm>
          <a:prstGeom prst="wedgeEllipseCallout">
            <a:avLst>
              <a:gd name="adj1" fmla="val 18849"/>
              <a:gd name="adj2" fmla="val -11322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effectLst>
                  <a:outerShdw blurRad="38100" dist="38100" dir="2700000" algn="tl">
                    <a:srgbClr val="000000">
                      <a:alpha val="43137"/>
                    </a:srgbClr>
                  </a:outerShdw>
                </a:effectLst>
              </a:rPr>
              <a:t>Change the Criteria for Ranking</a:t>
            </a:r>
            <a:endParaRPr lang="en-US" sz="2000" b="1" dirty="0">
              <a:solidFill>
                <a:schemeClr val="tx2"/>
              </a:solidFill>
              <a:effectLst>
                <a:outerShdw blurRad="38100" dist="38100" dir="2700000" algn="tl">
                  <a:srgbClr val="000000">
                    <a:alpha val="43137"/>
                  </a:srgbClr>
                </a:outerShdw>
              </a:effectLst>
            </a:endParaRPr>
          </a:p>
        </p:txBody>
      </p:sp>
      <p:sp>
        <p:nvSpPr>
          <p:cNvPr id="18" name="Slide Number Placeholder 17"/>
          <p:cNvSpPr>
            <a:spLocks noGrp="1"/>
          </p:cNvSpPr>
          <p:nvPr>
            <p:ph type="sldNum" sz="quarter" idx="4"/>
          </p:nvPr>
        </p:nvSpPr>
        <p:spPr>
          <a:xfrm>
            <a:off x="6934200" y="6294120"/>
            <a:ext cx="2133600" cy="365125"/>
          </a:xfrm>
        </p:spPr>
        <p:txBody>
          <a:bodyPr/>
          <a:lstStyle/>
          <a:p>
            <a:fld id="{E5C7C9B1-5BD0-4D71-8C9A-C919590ED2A7}" type="slidenum">
              <a:rPr lang="en-US" smtClean="0"/>
              <a:pPr/>
              <a:t>29</a:t>
            </a:fld>
            <a:endParaRPr lang="en-US"/>
          </a:p>
        </p:txBody>
      </p:sp>
      <p:sp>
        <p:nvSpPr>
          <p:cNvPr id="15" name="Oval Callout 14"/>
          <p:cNvSpPr/>
          <p:nvPr/>
        </p:nvSpPr>
        <p:spPr>
          <a:xfrm>
            <a:off x="3429000" y="1063752"/>
            <a:ext cx="1600200" cy="765048"/>
          </a:xfrm>
          <a:prstGeom prst="wedgeEllipseCallout">
            <a:avLst>
              <a:gd name="adj1" fmla="val 104881"/>
              <a:gd name="adj2" fmla="val 4258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effectLst>
                  <a:outerShdw blurRad="38100" dist="38100" dir="2700000" algn="tl">
                    <a:srgbClr val="000000">
                      <a:alpha val="43137"/>
                    </a:srgbClr>
                  </a:outerShdw>
                </a:effectLst>
              </a:rPr>
              <a:t>Rethink purpose</a:t>
            </a:r>
            <a:endParaRPr lang="en-US" sz="2000" b="1" dirty="0">
              <a:solidFill>
                <a:schemeClr val="tx2"/>
              </a:solidFill>
              <a:effectLst>
                <a:outerShdw blurRad="38100" dist="38100" dir="2700000" algn="tl">
                  <a:srgbClr val="000000">
                    <a:alpha val="43137"/>
                  </a:srgbClr>
                </a:outerShdw>
              </a:effectLst>
            </a:endParaRPr>
          </a:p>
        </p:txBody>
      </p:sp>
      <p:sp>
        <p:nvSpPr>
          <p:cNvPr id="16" name="TextBox 15"/>
          <p:cNvSpPr txBox="1"/>
          <p:nvPr/>
        </p:nvSpPr>
        <p:spPr>
          <a:xfrm>
            <a:off x="4254843" y="2068838"/>
            <a:ext cx="1676400" cy="369332"/>
          </a:xfrm>
          <a:prstGeom prst="rect">
            <a:avLst/>
          </a:prstGeom>
          <a:solidFill>
            <a:schemeClr val="accent2"/>
          </a:solidFill>
        </p:spPr>
        <p:txBody>
          <a:bodyPr wrap="square" rtlCol="0">
            <a:spAutoFit/>
          </a:bodyPr>
          <a:lstStyle/>
          <a:p>
            <a:r>
              <a:rPr lang="en-US" b="1" dirty="0" smtClean="0">
                <a:solidFill>
                  <a:schemeClr val="bg2"/>
                </a:solidFill>
              </a:rPr>
              <a:t>Solutions</a:t>
            </a:r>
            <a:endParaRPr lang="en-US" sz="1400" b="1" dirty="0">
              <a:solidFill>
                <a:schemeClr val="bg2"/>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Welcome!</a:t>
            </a:r>
            <a:endParaRPr lang="en-US" dirty="0"/>
          </a:p>
        </p:txBody>
      </p:sp>
      <p:sp>
        <p:nvSpPr>
          <p:cNvPr id="4" name="Slide Number Placeholder 3"/>
          <p:cNvSpPr>
            <a:spLocks noGrp="1"/>
          </p:cNvSpPr>
          <p:nvPr>
            <p:ph type="sldNum" sz="quarter" idx="4"/>
          </p:nvPr>
        </p:nvSpPr>
        <p:spPr/>
        <p:txBody>
          <a:bodyPr/>
          <a:lstStyle/>
          <a:p>
            <a:fld id="{9DB5026D-50BE-4117-BEC9-A583F205791D}" type="slidenum">
              <a:rPr lang="en-US" smtClean="0"/>
              <a:pPr/>
              <a:t>3</a:t>
            </a:fld>
            <a:endParaRPr lang="en-US"/>
          </a:p>
        </p:txBody>
      </p:sp>
      <p:pic>
        <p:nvPicPr>
          <p:cNvPr id="55301" name="From the Mouths of Great Leaders.mpg">
            <a:hlinkClick r:id="" action="ppaction://media"/>
          </p:cNvPr>
          <p:cNvPicPr>
            <a:picLocks noGrp="1" noChangeAspect="1" noChangeArrowheads="1"/>
          </p:cNvPicPr>
          <p:nvPr>
            <p:ph idx="4294967295"/>
            <a:quickTimeFile r:link="rId1"/>
          </p:nvPr>
        </p:nvPicPr>
        <p:blipFill>
          <a:blip r:embed="rId4" cstate="print"/>
          <a:srcRect/>
          <a:stretch>
            <a:fillRect/>
          </a:stretch>
        </p:blipFill>
        <p:spPr>
          <a:xfrm>
            <a:off x="1981200" y="1600200"/>
            <a:ext cx="5715000" cy="4286250"/>
          </a:xfrm>
          <a:ln>
            <a:solidFill>
              <a:schemeClr val="tx1"/>
            </a:solidFill>
          </a:ln>
        </p:spPr>
      </p:pic>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5530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5301"/>
                                        </p:tgtEl>
                                      </p:cBhvr>
                                    </p:cmd>
                                  </p:childTnLst>
                                </p:cTn>
                              </p:par>
                            </p:childTnLst>
                          </p:cTn>
                        </p:par>
                      </p:childTnLst>
                    </p:cTn>
                  </p:par>
                </p:childTnLst>
              </p:cTn>
              <p:nextCondLst>
                <p:cond evt="onClick" delay="0">
                  <p:tgtEl>
                    <p:spTgt spid="55301"/>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5301"/>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Need a Paradigm Shift?</a:t>
            </a:r>
            <a:endParaRPr lang="en-US" dirty="0"/>
          </a:p>
        </p:txBody>
      </p:sp>
      <p:sp>
        <p:nvSpPr>
          <p:cNvPr id="3" name="Content Placeholder 2"/>
          <p:cNvSpPr>
            <a:spLocks noGrp="1"/>
          </p:cNvSpPr>
          <p:nvPr>
            <p:ph sz="half" idx="1"/>
          </p:nvPr>
        </p:nvSpPr>
        <p:spPr>
          <a:xfrm>
            <a:off x="0" y="1524000"/>
            <a:ext cx="9144000" cy="4724400"/>
          </a:xfrm>
        </p:spPr>
        <p:txBody>
          <a:bodyPr>
            <a:noAutofit/>
          </a:bodyPr>
          <a:lstStyle/>
          <a:p>
            <a:r>
              <a:rPr lang="en-US" sz="2200" dirty="0" smtClean="0"/>
              <a:t>“Arguing the relative merits of the scholarship happening at Cambridge, Massachusetts versus Cambridge, England is a fair debate, and even a fun pursuit. However, very few universities in developing countries can ever afford to compete with the finances available to these super-elite universities, to avail themselves of the world's who's-who of intellectual talent, and to pick and choose from cutting-edge research.</a:t>
            </a:r>
          </a:p>
          <a:p>
            <a:r>
              <a:rPr lang="en-US" sz="2200" dirty="0" smtClean="0"/>
              <a:t>But even if they could, should they even try? Probably not, said experts at a recent forum organized by the UNESCO, the Institutional Management of Higher Education and the World Bank. Rather than trying to "keep up with the Joneses" and conforming to the prevailing mono-culture approach to higher education by funneling scarce public funds to create flagship universities, governments would be advised to ignore the rankings altogether.</a:t>
            </a:r>
          </a:p>
          <a:p>
            <a:endParaRPr lang="en-US" sz="2200" dirty="0" smtClean="0"/>
          </a:p>
          <a:p>
            <a:endParaRPr lang="en-US" sz="2200" dirty="0"/>
          </a:p>
        </p:txBody>
      </p:sp>
      <p:sp>
        <p:nvSpPr>
          <p:cNvPr id="6" name="Slide Number Placeholder 5"/>
          <p:cNvSpPr>
            <a:spLocks noGrp="1"/>
          </p:cNvSpPr>
          <p:nvPr>
            <p:ph type="sldNum" sz="quarter" idx="4"/>
          </p:nvPr>
        </p:nvSpPr>
        <p:spPr/>
        <p:txBody>
          <a:bodyPr/>
          <a:lstStyle/>
          <a:p>
            <a:fld id="{9DB5026D-50BE-4117-BEC9-A583F205791D}" type="slidenum">
              <a:rPr lang="en-US" smtClean="0"/>
              <a:pPr/>
              <a:t>30</a:t>
            </a:fld>
            <a:endParaRPr lang="en-US" dirty="0"/>
          </a:p>
        </p:txBody>
      </p:sp>
      <p:sp>
        <p:nvSpPr>
          <p:cNvPr id="8" name="TextBox 7"/>
          <p:cNvSpPr txBox="1"/>
          <p:nvPr/>
        </p:nvSpPr>
        <p:spPr>
          <a:xfrm>
            <a:off x="457200" y="6214646"/>
            <a:ext cx="7848600" cy="338554"/>
          </a:xfrm>
          <a:prstGeom prst="rect">
            <a:avLst/>
          </a:prstGeom>
          <a:noFill/>
        </p:spPr>
        <p:txBody>
          <a:bodyPr wrap="square" rtlCol="0">
            <a:spAutoFit/>
          </a:bodyPr>
          <a:lstStyle/>
          <a:p>
            <a:pPr marL="457200" indent="-457200"/>
            <a:r>
              <a:rPr lang="en-US" sz="1600" dirty="0" smtClean="0">
                <a:solidFill>
                  <a:schemeClr val="tx2"/>
                </a:solidFill>
              </a:rPr>
              <a:t>The Nation. (2011, July 29). Do university rankings truly measure up? </a:t>
            </a:r>
            <a:r>
              <a:rPr lang="en-US" sz="1600" i="1" dirty="0" smtClean="0">
                <a:solidFill>
                  <a:schemeClr val="tx2"/>
                </a:solidFill>
              </a:rPr>
              <a:t>The Nation</a:t>
            </a:r>
            <a:r>
              <a:rPr lang="en-US" sz="1600" dirty="0" smtClean="0">
                <a:solidFill>
                  <a:schemeClr val="tx2"/>
                </a:solidFill>
              </a:rPr>
              <a:t>, p. 11. </a:t>
            </a:r>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dirty="0" smtClean="0"/>
              <a:t>Forces Impeding a Paradigm Shift</a:t>
            </a:r>
            <a:endParaRPr lang="en-US" dirty="0"/>
          </a:p>
        </p:txBody>
      </p:sp>
      <p:sp>
        <p:nvSpPr>
          <p:cNvPr id="7" name="Content Placeholder 6"/>
          <p:cNvSpPr>
            <a:spLocks noGrp="1"/>
          </p:cNvSpPr>
          <p:nvPr>
            <p:ph sz="half" idx="1"/>
          </p:nvPr>
        </p:nvSpPr>
        <p:spPr/>
        <p:txBody>
          <a:bodyPr>
            <a:normAutofit fontScale="92500"/>
          </a:bodyPr>
          <a:lstStyle/>
          <a:p>
            <a:r>
              <a:rPr lang="en-US" dirty="0" smtClean="0"/>
              <a:t>We live in an age of metrics, and measurement-driven accountability.</a:t>
            </a:r>
          </a:p>
          <a:p>
            <a:r>
              <a:rPr lang="en-US" dirty="0" smtClean="0"/>
              <a:t>The ranking companies and publishers want to sell newspapers and adverts.</a:t>
            </a:r>
          </a:p>
          <a:p>
            <a:r>
              <a:rPr lang="en-US" dirty="0" smtClean="0"/>
              <a:t>The winners (the Top 100) are leading universities and have a stake in the current  system.</a:t>
            </a:r>
            <a:endParaRPr lang="en-US" dirty="0"/>
          </a:p>
        </p:txBody>
      </p:sp>
      <p:sp>
        <p:nvSpPr>
          <p:cNvPr id="8" name="Slide Number Placeholder 7"/>
          <p:cNvSpPr>
            <a:spLocks noGrp="1"/>
          </p:cNvSpPr>
          <p:nvPr>
            <p:ph type="sldNum" sz="quarter" idx="4"/>
          </p:nvPr>
        </p:nvSpPr>
        <p:spPr/>
        <p:txBody>
          <a:bodyPr/>
          <a:lstStyle/>
          <a:p>
            <a:fld id="{E5C7C9B1-5BD0-4D71-8C9A-C919590ED2A7}" type="slidenum">
              <a:rPr lang="en-US" smtClean="0"/>
              <a:pPr/>
              <a:t>31</a:t>
            </a:fld>
            <a:endParaRPr lang="en-US"/>
          </a:p>
        </p:txBody>
      </p:sp>
      <p:pic>
        <p:nvPicPr>
          <p:cNvPr id="45058" name="Picture 2"/>
          <p:cNvPicPr>
            <a:picLocks noChangeAspect="1" noChangeArrowheads="1"/>
          </p:cNvPicPr>
          <p:nvPr/>
        </p:nvPicPr>
        <p:blipFill>
          <a:blip r:embed="rId3" cstate="print"/>
          <a:srcRect/>
          <a:stretch>
            <a:fillRect/>
          </a:stretch>
        </p:blipFill>
        <p:spPr bwMode="auto">
          <a:xfrm>
            <a:off x="5029200" y="1752600"/>
            <a:ext cx="3420777"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normAutofit fontScale="90000"/>
          </a:bodyPr>
          <a:lstStyle/>
          <a:p>
            <a:r>
              <a:rPr lang="en-US" dirty="0" smtClean="0"/>
              <a:t>This ‘system’ is by accident, not by design</a:t>
            </a:r>
            <a:endParaRPr lang="en-US" dirty="0"/>
          </a:p>
        </p:txBody>
      </p:sp>
      <p:sp>
        <p:nvSpPr>
          <p:cNvPr id="3" name="Content Placeholder 2"/>
          <p:cNvSpPr>
            <a:spLocks noGrp="1"/>
          </p:cNvSpPr>
          <p:nvPr>
            <p:ph sz="half" idx="1"/>
          </p:nvPr>
        </p:nvSpPr>
        <p:spPr>
          <a:xfrm>
            <a:off x="457200" y="1371600"/>
            <a:ext cx="4419600" cy="5029200"/>
          </a:xfrm>
        </p:spPr>
        <p:txBody>
          <a:bodyPr>
            <a:normAutofit/>
          </a:bodyPr>
          <a:lstStyle/>
          <a:p>
            <a:r>
              <a:rPr lang="en-US" sz="2400" dirty="0" smtClean="0"/>
              <a:t>This high stakes system is in the hands of people selling media and consulting services.</a:t>
            </a:r>
          </a:p>
          <a:p>
            <a:r>
              <a:rPr lang="en-US" sz="2400" dirty="0" smtClean="0"/>
              <a:t>System leaders want to believe that the ‘Tiger’ is heading towards quality.</a:t>
            </a:r>
          </a:p>
          <a:p>
            <a:r>
              <a:rPr lang="en-US" sz="2400" dirty="0" smtClean="0"/>
              <a:t>Academic leaders have a moral responsibility to </a:t>
            </a:r>
            <a:r>
              <a:rPr lang="en-US" sz="2400" dirty="0" smtClean="0">
                <a:effectLst>
                  <a:outerShdw blurRad="38100" dist="38100" dir="2700000" algn="tl">
                    <a:srgbClr val="000000">
                      <a:alpha val="43137"/>
                    </a:srgbClr>
                  </a:outerShdw>
                </a:effectLst>
              </a:rPr>
              <a:t>do what’s right for their stakeholders</a:t>
            </a:r>
            <a:r>
              <a:rPr lang="en-US" sz="2400" dirty="0" smtClean="0"/>
              <a:t>.</a:t>
            </a:r>
          </a:p>
          <a:p>
            <a:r>
              <a:rPr lang="en-US" sz="2400" dirty="0" smtClean="0"/>
              <a:t>Can we let the future of higher education to be shaped by ‘an accident’ of the free market?</a:t>
            </a:r>
            <a:endParaRPr lang="en-US" sz="2400" dirty="0"/>
          </a:p>
        </p:txBody>
      </p:sp>
      <p:sp>
        <p:nvSpPr>
          <p:cNvPr id="6" name="Slide Number Placeholder 5"/>
          <p:cNvSpPr>
            <a:spLocks noGrp="1"/>
          </p:cNvSpPr>
          <p:nvPr>
            <p:ph type="sldNum" sz="quarter" idx="4"/>
          </p:nvPr>
        </p:nvSpPr>
        <p:spPr/>
        <p:txBody>
          <a:bodyPr/>
          <a:lstStyle/>
          <a:p>
            <a:fld id="{9DB5026D-50BE-4117-BEC9-A583F205791D}" type="slidenum">
              <a:rPr lang="en-US" smtClean="0"/>
              <a:pPr/>
              <a:t>32</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334000" y="1905000"/>
            <a:ext cx="2828925" cy="2828925"/>
          </a:xfrm>
          <a:prstGeom prst="rect">
            <a:avLst/>
          </a:prstGeom>
          <a:noFill/>
          <a:ln w="9525">
            <a:noFill/>
            <a:miter lim="800000"/>
            <a:headEnd/>
            <a:tailEnd/>
          </a:ln>
        </p:spPr>
      </p:pic>
      <p:sp>
        <p:nvSpPr>
          <p:cNvPr id="7" name="TextBox 6"/>
          <p:cNvSpPr txBox="1"/>
          <p:nvPr/>
        </p:nvSpPr>
        <p:spPr>
          <a:xfrm>
            <a:off x="5334000" y="4763766"/>
            <a:ext cx="2971800" cy="707886"/>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Looks like this by accident, or by design?</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smtClean="0"/>
              <a:t>An Illogical Logic</a:t>
            </a:r>
            <a:endParaRPr lang="en-US" dirty="0"/>
          </a:p>
        </p:txBody>
      </p:sp>
      <p:sp>
        <p:nvSpPr>
          <p:cNvPr id="4" name="Content Placeholder 3"/>
          <p:cNvSpPr>
            <a:spLocks noGrp="1"/>
          </p:cNvSpPr>
          <p:nvPr>
            <p:ph sz="half" idx="2"/>
          </p:nvPr>
        </p:nvSpPr>
        <p:spPr>
          <a:xfrm>
            <a:off x="685800" y="1600200"/>
            <a:ext cx="7848600" cy="4221163"/>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buNone/>
            </a:pPr>
            <a:r>
              <a:rPr lang="en-US" sz="2800" dirty="0" smtClean="0">
                <a:solidFill>
                  <a:schemeClr val="bg1"/>
                </a:solidFill>
              </a:rPr>
              <a:t>“We know far more about the features that characterize a successful [university] than we know about how a university became successful in the first place. Why, then, do we try to force [universities] that we don’t like, to resemble [universities] that we do like, by employing means that have little to do with the evolution of the kind of [universities] that we like?”</a:t>
            </a:r>
          </a:p>
          <a:p>
            <a:pPr marL="0" indent="0">
              <a:buNone/>
            </a:pPr>
            <a:r>
              <a:rPr lang="en-US" sz="2400" dirty="0" smtClean="0">
                <a:solidFill>
                  <a:schemeClr val="bg1"/>
                </a:solidFill>
              </a:rPr>
              <a:t>   (paraphrased from Roland Barth, 1986, p. 294)</a:t>
            </a:r>
          </a:p>
          <a:p>
            <a:endParaRPr lang="en-US" dirty="0">
              <a:solidFill>
                <a:schemeClr val="bg1"/>
              </a:solidFill>
            </a:endParaRPr>
          </a:p>
        </p:txBody>
      </p:sp>
      <p:sp>
        <p:nvSpPr>
          <p:cNvPr id="6" name="Slide Number Placeholder 5"/>
          <p:cNvSpPr>
            <a:spLocks noGrp="1"/>
          </p:cNvSpPr>
          <p:nvPr>
            <p:ph type="sldNum" sz="quarter" idx="4"/>
          </p:nvPr>
        </p:nvSpPr>
        <p:spPr/>
        <p:txBody>
          <a:bodyPr/>
          <a:lstStyle/>
          <a:p>
            <a:fld id="{9DB5026D-50BE-4117-BEC9-A583F205791D}" type="slidenum">
              <a:rPr lang="en-US" smtClean="0"/>
              <a:pPr/>
              <a:t>33</a:t>
            </a:fld>
            <a:endParaRPr lang="en-US" dirty="0"/>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 Points in the System</a:t>
            </a:r>
            <a:endParaRPr lang="en-US" dirty="0"/>
          </a:p>
        </p:txBody>
      </p:sp>
      <p:sp>
        <p:nvSpPr>
          <p:cNvPr id="6" name="Slide Number Placeholder 5"/>
          <p:cNvSpPr>
            <a:spLocks noGrp="1"/>
          </p:cNvSpPr>
          <p:nvPr>
            <p:ph type="sldNum" sz="quarter" idx="4"/>
          </p:nvPr>
        </p:nvSpPr>
        <p:spPr/>
        <p:txBody>
          <a:bodyPr/>
          <a:lstStyle/>
          <a:p>
            <a:fld id="{9DB5026D-50BE-4117-BEC9-A583F205791D}" type="slidenum">
              <a:rPr lang="en-US" smtClean="0"/>
              <a:pPr/>
              <a:t>34</a:t>
            </a:fld>
            <a:endParaRPr lang="en-US" dirty="0"/>
          </a:p>
        </p:txBody>
      </p:sp>
      <p:grpSp>
        <p:nvGrpSpPr>
          <p:cNvPr id="13" name="Group 12"/>
          <p:cNvGrpSpPr/>
          <p:nvPr/>
        </p:nvGrpSpPr>
        <p:grpSpPr>
          <a:xfrm>
            <a:off x="152400" y="1524000"/>
            <a:ext cx="8763000" cy="3657600"/>
            <a:chOff x="152400" y="1524000"/>
            <a:chExt cx="8763000" cy="3657600"/>
          </a:xfrm>
        </p:grpSpPr>
        <p:sp>
          <p:nvSpPr>
            <p:cNvPr id="12" name="Right Arrow 11"/>
            <p:cNvSpPr/>
            <p:nvPr/>
          </p:nvSpPr>
          <p:spPr>
            <a:xfrm rot="874467">
              <a:off x="5241726" y="3774938"/>
              <a:ext cx="1625929" cy="685800"/>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9949197">
              <a:off x="5230395" y="2301609"/>
              <a:ext cx="1671269" cy="685800"/>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6934200" y="1524000"/>
              <a:ext cx="1981200" cy="1295400"/>
            </a:xfrm>
            <a:prstGeom prst="flowChart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World Ranking </a:t>
              </a:r>
            </a:p>
            <a:p>
              <a:pPr algn="ctr"/>
              <a:r>
                <a:rPr lang="en-US" sz="2400" b="1" dirty="0" smtClean="0">
                  <a:effectLst>
                    <a:outerShdw blurRad="38100" dist="38100" dir="2700000" algn="tl">
                      <a:srgbClr val="000000">
                        <a:alpha val="43137"/>
                      </a:srgbClr>
                    </a:outerShdw>
                  </a:effectLst>
                </a:rPr>
                <a:t>Companies</a:t>
              </a:r>
              <a:endParaRPr lang="en-US" sz="2400" b="1" dirty="0">
                <a:effectLst>
                  <a:outerShdw blurRad="38100" dist="38100" dir="2700000" algn="tl">
                    <a:srgbClr val="000000">
                      <a:alpha val="43137"/>
                    </a:srgbClr>
                  </a:outerShdw>
                </a:effectLst>
              </a:endParaRPr>
            </a:p>
          </p:txBody>
        </p:sp>
        <p:graphicFrame>
          <p:nvGraphicFramePr>
            <p:cNvPr id="9" name="Diagram 8"/>
            <p:cNvGraphicFramePr/>
            <p:nvPr/>
          </p:nvGraphicFramePr>
          <p:xfrm>
            <a:off x="152400" y="1828800"/>
            <a:ext cx="5334000" cy="32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lowchart: Process 9"/>
            <p:cNvSpPr/>
            <p:nvPr/>
          </p:nvSpPr>
          <p:spPr>
            <a:xfrm>
              <a:off x="6934200" y="3886200"/>
              <a:ext cx="1981200" cy="1295400"/>
            </a:xfrm>
            <a:prstGeom prst="flowChart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Journal Rating</a:t>
              </a:r>
            </a:p>
            <a:p>
              <a:pPr algn="ctr"/>
              <a:r>
                <a:rPr lang="en-US" sz="2400" b="1" dirty="0" smtClean="0">
                  <a:effectLst>
                    <a:outerShdw blurRad="38100" dist="38100" dir="2700000" algn="tl">
                      <a:srgbClr val="000000">
                        <a:alpha val="43137"/>
                      </a:srgbClr>
                    </a:outerShdw>
                  </a:effectLst>
                </a:rPr>
                <a:t>Agencies</a:t>
              </a:r>
              <a:endParaRPr lang="en-US" sz="2400" b="1" dirty="0">
                <a:effectLst>
                  <a:outerShdw blurRad="38100" dist="38100" dir="2700000" algn="tl">
                    <a:srgbClr val="000000">
                      <a:alpha val="43137"/>
                    </a:srgbClr>
                  </a:outerShdw>
                </a:effectLst>
              </a:endParaRPr>
            </a:p>
          </p:txBody>
        </p:sp>
      </p:gr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Maiandra GD" pitchFamily="34" charset="0"/>
              </a:rPr>
              <a:t>Leverage Points for Change</a:t>
            </a:r>
            <a:endParaRPr lang="en-US" dirty="0">
              <a:latin typeface="Maiandra GD" pitchFamily="34" charset="0"/>
            </a:endParaRPr>
          </a:p>
        </p:txBody>
      </p:sp>
      <p:sp>
        <p:nvSpPr>
          <p:cNvPr id="8" name="Text Placeholder 7"/>
          <p:cNvSpPr>
            <a:spLocks noGrp="1"/>
          </p:cNvSpPr>
          <p:nvPr>
            <p:ph type="body" idx="1"/>
          </p:nvPr>
        </p:nvSpPr>
        <p:spPr>
          <a:ln>
            <a:solidFill>
              <a:schemeClr val="tx2">
                <a:lumMod val="20000"/>
                <a:lumOff val="80000"/>
              </a:schemeClr>
            </a:solidFill>
          </a:ln>
        </p:spPr>
        <p:txBody>
          <a:bodyPr anchor="ctr"/>
          <a:lstStyle/>
          <a:p>
            <a:r>
              <a:rPr lang="en-US" dirty="0" smtClean="0"/>
              <a:t>Bad News</a:t>
            </a:r>
            <a:endParaRPr lang="en-US" dirty="0"/>
          </a:p>
        </p:txBody>
      </p:sp>
      <p:sp>
        <p:nvSpPr>
          <p:cNvPr id="9" name="Content Placeholder 8"/>
          <p:cNvSpPr>
            <a:spLocks noGrp="1"/>
          </p:cNvSpPr>
          <p:nvPr>
            <p:ph sz="half" idx="2"/>
          </p:nvPr>
        </p:nvSpPr>
        <p:spPr>
          <a:ln>
            <a:solidFill>
              <a:schemeClr val="tx2">
                <a:lumMod val="20000"/>
                <a:lumOff val="80000"/>
              </a:schemeClr>
            </a:solidFill>
          </a:ln>
        </p:spPr>
        <p:txBody>
          <a:bodyPr>
            <a:normAutofit lnSpcReduction="10000"/>
          </a:bodyPr>
          <a:lstStyle/>
          <a:p>
            <a:r>
              <a:rPr lang="en-US" sz="2200" dirty="0" smtClean="0"/>
              <a:t>Ranking and Rating Companies have no incentive to initiate changes to current system.</a:t>
            </a:r>
          </a:p>
          <a:p>
            <a:r>
              <a:rPr lang="en-US" sz="2200" dirty="0" smtClean="0"/>
              <a:t>System, university  and faculty leadership is fragmented and uncoordinated.</a:t>
            </a:r>
          </a:p>
          <a:p>
            <a:r>
              <a:rPr lang="en-US" sz="2200" dirty="0" smtClean="0"/>
              <a:t>Current ‘winners’ – nations or </a:t>
            </a:r>
            <a:r>
              <a:rPr lang="en-US" sz="2200" dirty="0" err="1" smtClean="0"/>
              <a:t>uni’s</a:t>
            </a:r>
            <a:r>
              <a:rPr lang="en-US" sz="2200" dirty="0" smtClean="0"/>
              <a:t> -- have little incentive to change the game.</a:t>
            </a:r>
          </a:p>
          <a:p>
            <a:r>
              <a:rPr lang="en-US" sz="2200" dirty="0" smtClean="0"/>
              <a:t>Multiple parts of the system need to change to achieve a better result.</a:t>
            </a:r>
          </a:p>
          <a:p>
            <a:endParaRPr lang="en-US" dirty="0"/>
          </a:p>
        </p:txBody>
      </p:sp>
      <p:sp>
        <p:nvSpPr>
          <p:cNvPr id="10" name="Text Placeholder 9"/>
          <p:cNvSpPr>
            <a:spLocks noGrp="1"/>
          </p:cNvSpPr>
          <p:nvPr>
            <p:ph type="body" sz="quarter" idx="3"/>
          </p:nvPr>
        </p:nvSpPr>
        <p:spPr>
          <a:ln>
            <a:solidFill>
              <a:schemeClr val="tx2">
                <a:lumMod val="20000"/>
                <a:lumOff val="80000"/>
              </a:schemeClr>
            </a:solidFill>
          </a:ln>
        </p:spPr>
        <p:txBody>
          <a:bodyPr anchor="ctr"/>
          <a:lstStyle/>
          <a:p>
            <a:r>
              <a:rPr lang="en-US" dirty="0" smtClean="0"/>
              <a:t>Good News</a:t>
            </a:r>
            <a:endParaRPr lang="en-US" dirty="0"/>
          </a:p>
        </p:txBody>
      </p:sp>
      <p:sp>
        <p:nvSpPr>
          <p:cNvPr id="11" name="Content Placeholder 10"/>
          <p:cNvSpPr>
            <a:spLocks noGrp="1"/>
          </p:cNvSpPr>
          <p:nvPr>
            <p:ph sz="quarter" idx="4"/>
          </p:nvPr>
        </p:nvSpPr>
        <p:spPr>
          <a:ln>
            <a:solidFill>
              <a:schemeClr val="tx2">
                <a:lumMod val="20000"/>
                <a:lumOff val="80000"/>
              </a:schemeClr>
            </a:solidFill>
          </a:ln>
        </p:spPr>
        <p:txBody>
          <a:bodyPr>
            <a:normAutofit/>
          </a:bodyPr>
          <a:lstStyle/>
          <a:p>
            <a:r>
              <a:rPr lang="en-US" sz="2200" dirty="0" smtClean="0"/>
              <a:t>Rating and Ranking Companies have no intrinsic stake in the criteria and will respond to pressure and publicity.</a:t>
            </a:r>
          </a:p>
          <a:p>
            <a:r>
              <a:rPr lang="en-US" sz="2200" dirty="0" smtClean="0"/>
              <a:t>Other actors have a low stake in the current system’s design.</a:t>
            </a:r>
          </a:p>
          <a:p>
            <a:r>
              <a:rPr lang="en-US" sz="2200" dirty="0" smtClean="0"/>
              <a:t>Moral leadership exercised beyond the boundaries of individual universities could create the critical mass needed to change.</a:t>
            </a:r>
          </a:p>
          <a:p>
            <a:endParaRPr lang="en-US" sz="2200" dirty="0" smtClean="0"/>
          </a:p>
          <a:p>
            <a:endParaRPr lang="en-US" sz="2200" dirty="0"/>
          </a:p>
        </p:txBody>
      </p:sp>
      <p:sp>
        <p:nvSpPr>
          <p:cNvPr id="6" name="Slide Number Placeholder 5"/>
          <p:cNvSpPr>
            <a:spLocks noGrp="1"/>
          </p:cNvSpPr>
          <p:nvPr>
            <p:ph type="sldNum" sz="quarter" idx="11"/>
          </p:nvPr>
        </p:nvSpPr>
        <p:spPr/>
        <p:txBody>
          <a:bodyPr/>
          <a:lstStyle/>
          <a:p>
            <a:fld id="{9DB5026D-50BE-4117-BEC9-A583F205791D}" type="slidenum">
              <a:rPr lang="en-US" smtClean="0"/>
              <a:pPr/>
              <a:t>35</a:t>
            </a:fld>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bg/>
                                          </p:spTgt>
                                        </p:tgtEl>
                                        <p:attrNameLst>
                                          <p:attrName>style.visibility</p:attrName>
                                        </p:attrNameLst>
                                      </p:cBhvr>
                                      <p:to>
                                        <p:strVal val="visible"/>
                                      </p:to>
                                    </p:set>
                                    <p:animEffect transition="in" filter="fade">
                                      <p:cBhvr>
                                        <p:cTn id="10" dur="1000"/>
                                        <p:tgtEl>
                                          <p:spTgt spid="10">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382000" cy="1143000"/>
          </a:xfrm>
        </p:spPr>
        <p:txBody>
          <a:bodyPr>
            <a:normAutofit/>
          </a:bodyPr>
          <a:lstStyle/>
          <a:p>
            <a:r>
              <a:rPr lang="en-US" sz="4400" dirty="0" smtClean="0"/>
              <a:t>A Leadership Dilemma</a:t>
            </a:r>
            <a:endParaRPr lang="en-US" sz="3600" dirty="0"/>
          </a:p>
        </p:txBody>
      </p:sp>
      <p:sp>
        <p:nvSpPr>
          <p:cNvPr id="5" name="Content Placeholder 4"/>
          <p:cNvSpPr>
            <a:spLocks noGrp="1"/>
          </p:cNvSpPr>
          <p:nvPr>
            <p:ph sz="half" idx="1"/>
          </p:nvPr>
        </p:nvSpPr>
        <p:spPr>
          <a:xfrm>
            <a:off x="457200" y="1646237"/>
            <a:ext cx="4114800" cy="4221163"/>
          </a:xfrm>
        </p:spPr>
        <p:txBody>
          <a:bodyPr>
            <a:noAutofit/>
          </a:bodyPr>
          <a:lstStyle/>
          <a:p>
            <a:r>
              <a:rPr lang="en-US" sz="2400" dirty="0" smtClean="0"/>
              <a:t>“</a:t>
            </a:r>
            <a:r>
              <a:rPr lang="en-US" sz="2400" i="1" dirty="0" smtClean="0"/>
              <a:t>I see the negative effects but feel powerless to do anything</a:t>
            </a:r>
            <a:r>
              <a:rPr lang="en-US" sz="2400" dirty="0" smtClean="0"/>
              <a:t>.”</a:t>
            </a:r>
          </a:p>
          <a:p>
            <a:r>
              <a:rPr lang="en-US" sz="2400" dirty="0" smtClean="0"/>
              <a:t>In a systemic problem, ‘I’ may be powerless, but ‘we’ are not. </a:t>
            </a:r>
          </a:p>
          <a:p>
            <a:r>
              <a:rPr lang="en-US" sz="2400" dirty="0" smtClean="0"/>
              <a:t>Only by acting together, can ‘we’ can change the game.</a:t>
            </a:r>
          </a:p>
          <a:p>
            <a:r>
              <a:rPr lang="en-US" sz="2400" dirty="0" smtClean="0"/>
              <a:t>This is both a choice and a moral imperative. </a:t>
            </a:r>
          </a:p>
        </p:txBody>
      </p:sp>
      <p:sp>
        <p:nvSpPr>
          <p:cNvPr id="8" name="Slide Number Placeholder 7"/>
          <p:cNvSpPr>
            <a:spLocks noGrp="1"/>
          </p:cNvSpPr>
          <p:nvPr>
            <p:ph type="sldNum" sz="quarter" idx="4"/>
          </p:nvPr>
        </p:nvSpPr>
        <p:spPr/>
        <p:txBody>
          <a:bodyPr/>
          <a:lstStyle/>
          <a:p>
            <a:fld id="{E5C7C9B1-5BD0-4D71-8C9A-C919590ED2A7}" type="slidenum">
              <a:rPr lang="en-US" smtClean="0"/>
              <a:pPr/>
              <a:t>36</a:t>
            </a:fld>
            <a:endParaRPr lang="en-US"/>
          </a:p>
        </p:txBody>
      </p:sp>
      <p:grpSp>
        <p:nvGrpSpPr>
          <p:cNvPr id="7" name="Group 4"/>
          <p:cNvGrpSpPr>
            <a:grpSpLocks/>
          </p:cNvGrpSpPr>
          <p:nvPr/>
        </p:nvGrpSpPr>
        <p:grpSpPr bwMode="auto">
          <a:xfrm>
            <a:off x="5334000" y="1676400"/>
            <a:ext cx="2514600" cy="3200400"/>
            <a:chOff x="3360" y="1248"/>
            <a:chExt cx="2112" cy="2592"/>
          </a:xfrm>
        </p:grpSpPr>
        <p:pic>
          <p:nvPicPr>
            <p:cNvPr id="11" name="Picture 5" descr="Elephant and Mouse"/>
            <p:cNvPicPr>
              <a:picLocks noChangeAspect="1" noChangeArrowheads="1"/>
            </p:cNvPicPr>
            <p:nvPr/>
          </p:nvPicPr>
          <p:blipFill>
            <a:blip r:embed="rId3" cstate="print"/>
            <a:srcRect/>
            <a:stretch>
              <a:fillRect/>
            </a:stretch>
          </p:blipFill>
          <p:spPr bwMode="auto">
            <a:xfrm>
              <a:off x="3360" y="1248"/>
              <a:ext cx="2112" cy="2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6"/>
            <p:cNvSpPr>
              <a:spLocks noChangeArrowheads="1"/>
            </p:cNvSpPr>
            <p:nvPr/>
          </p:nvSpPr>
          <p:spPr bwMode="auto">
            <a:xfrm>
              <a:off x="3360" y="3408"/>
              <a:ext cx="1056" cy="432"/>
            </a:xfrm>
            <a:prstGeom prst="rect">
              <a:avLst/>
            </a:prstGeom>
            <a:gradFill rotWithShape="0">
              <a:gsLst>
                <a:gs pos="0">
                  <a:srgbClr val="808080"/>
                </a:gs>
                <a:gs pos="100000">
                  <a:srgbClr val="808080">
                    <a:gamma/>
                    <a:shade val="46275"/>
                    <a:invGamma/>
                  </a:srgbClr>
                </a:gs>
              </a:gsLst>
              <a:lin ang="5400000" scaled="1"/>
            </a:gradFill>
            <a:ln w="12700" cap="sq">
              <a:noFill/>
              <a:miter lim="800000"/>
              <a:headEnd type="none" w="sm" len="sm"/>
              <a:tailEnd type="none" w="sm" len="sm"/>
            </a:ln>
            <a:effectLst/>
          </p:spPr>
          <p:txBody>
            <a:bodyPr wrap="none" anchor="ctr"/>
            <a:lstStyle/>
            <a:p>
              <a:endParaRPr lang="en-US"/>
            </a:p>
          </p:txBody>
        </p:sp>
      </p:gr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52400"/>
            <a:ext cx="9144000" cy="1143000"/>
          </a:xfrm>
        </p:spPr>
        <p:txBody>
          <a:bodyPr>
            <a:normAutofit/>
          </a:bodyPr>
          <a:lstStyle/>
          <a:p>
            <a:r>
              <a:rPr lang="en-US" dirty="0" smtClean="0"/>
              <a:t>What’s Worth Fighting for Out There?*</a:t>
            </a:r>
            <a:endParaRPr lang="en-US" dirty="0"/>
          </a:p>
        </p:txBody>
      </p:sp>
      <p:sp>
        <p:nvSpPr>
          <p:cNvPr id="10" name="Content Placeholder 9"/>
          <p:cNvSpPr>
            <a:spLocks noGrp="1"/>
          </p:cNvSpPr>
          <p:nvPr>
            <p:ph sz="half" idx="1"/>
          </p:nvPr>
        </p:nvSpPr>
        <p:spPr>
          <a:xfrm>
            <a:off x="457200" y="1371600"/>
            <a:ext cx="4419600" cy="4953000"/>
          </a:xfrm>
        </p:spPr>
        <p:txBody>
          <a:bodyPr>
            <a:normAutofit fontScale="92500" lnSpcReduction="10000"/>
          </a:bodyPr>
          <a:lstStyle/>
          <a:p>
            <a:pPr algn="ctr">
              <a:spcAft>
                <a:spcPts val="0"/>
              </a:spcAft>
              <a:buNone/>
            </a:pPr>
            <a:r>
              <a:rPr lang="en-US" dirty="0" smtClean="0">
                <a:effectLst>
                  <a:outerShdw blurRad="38100" dist="38100" dir="2700000" algn="tl">
                    <a:srgbClr val="000000">
                      <a:alpha val="43137"/>
                    </a:srgbClr>
                  </a:outerShdw>
                </a:effectLst>
              </a:rPr>
              <a:t>The Middle Way is to</a:t>
            </a:r>
          </a:p>
          <a:p>
            <a:pPr algn="ctr">
              <a:buNone/>
            </a:pPr>
            <a:r>
              <a:rPr lang="en-US" dirty="0" smtClean="0">
                <a:effectLst>
                  <a:outerShdw blurRad="38100" dist="38100" dir="2700000" algn="tl">
                    <a:srgbClr val="000000">
                      <a:alpha val="43137"/>
                    </a:srgbClr>
                  </a:outerShdw>
                </a:effectLst>
              </a:rPr>
              <a:t> ‘Change the Game’ </a:t>
            </a:r>
            <a:endParaRPr lang="en-US" sz="3000" dirty="0" smtClean="0">
              <a:effectLst>
                <a:outerShdw blurRad="38100" dist="38100" dir="2700000" algn="tl">
                  <a:srgbClr val="000000">
                    <a:alpha val="43137"/>
                  </a:srgbClr>
                </a:outerShdw>
              </a:effectLst>
            </a:endParaRPr>
          </a:p>
          <a:p>
            <a:r>
              <a:rPr lang="en-US" sz="2400" dirty="0" smtClean="0"/>
              <a:t>The scholarly community must gain greater input and monitoring over the rules of the game.</a:t>
            </a:r>
          </a:p>
          <a:p>
            <a:r>
              <a:rPr lang="en-US" sz="2400" dirty="0" smtClean="0"/>
              <a:t>Change the ‘Ranking Game’ to reflect the reality of university development and social contribution.</a:t>
            </a:r>
          </a:p>
          <a:p>
            <a:r>
              <a:rPr lang="en-US" sz="2400" dirty="0" smtClean="0"/>
              <a:t>Only by cooperation can the region’s university leaders create reciprocal pressure for change on other parts of the system.</a:t>
            </a:r>
          </a:p>
        </p:txBody>
      </p:sp>
      <p:sp>
        <p:nvSpPr>
          <p:cNvPr id="8" name="Slide Number Placeholder 7"/>
          <p:cNvSpPr>
            <a:spLocks noGrp="1"/>
          </p:cNvSpPr>
          <p:nvPr>
            <p:ph type="sldNum" sz="quarter" idx="4"/>
          </p:nvPr>
        </p:nvSpPr>
        <p:spPr/>
        <p:txBody>
          <a:bodyPr/>
          <a:lstStyle/>
          <a:p>
            <a:fld id="{E5C7C9B1-5BD0-4D71-8C9A-C919590ED2A7}" type="slidenum">
              <a:rPr lang="en-US" smtClean="0"/>
              <a:pPr/>
              <a:t>37</a:t>
            </a:fld>
            <a:endParaRPr lang="en-US"/>
          </a:p>
        </p:txBody>
      </p:sp>
      <p:sp>
        <p:nvSpPr>
          <p:cNvPr id="11" name="TextBox 10"/>
          <p:cNvSpPr txBox="1"/>
          <p:nvPr/>
        </p:nvSpPr>
        <p:spPr>
          <a:xfrm>
            <a:off x="550712" y="6248400"/>
            <a:ext cx="2878288" cy="369332"/>
          </a:xfrm>
          <a:prstGeom prst="rect">
            <a:avLst/>
          </a:prstGeom>
          <a:noFill/>
        </p:spPr>
        <p:txBody>
          <a:bodyPr wrap="none" rtlCol="0">
            <a:spAutoFit/>
          </a:bodyPr>
          <a:lstStyle/>
          <a:p>
            <a:r>
              <a:rPr lang="en-US" dirty="0" smtClean="0">
                <a:solidFill>
                  <a:schemeClr val="tx2"/>
                </a:solidFill>
              </a:rPr>
              <a:t>* Hargreaves &amp; Fullan, 1998</a:t>
            </a:r>
            <a:endParaRPr lang="en-US" dirty="0">
              <a:solidFill>
                <a:schemeClr val="tx2"/>
              </a:solidFill>
            </a:endParaRPr>
          </a:p>
        </p:txBody>
      </p:sp>
      <p:pic>
        <p:nvPicPr>
          <p:cNvPr id="9" name="Picture 4"/>
          <p:cNvPicPr>
            <a:picLocks noChangeAspect="1" noChangeArrowheads="1"/>
          </p:cNvPicPr>
          <p:nvPr/>
        </p:nvPicPr>
        <p:blipFill>
          <a:blip r:embed="rId3" cstate="print"/>
          <a:srcRect/>
          <a:stretch>
            <a:fillRect/>
          </a:stretch>
        </p:blipFill>
        <p:spPr bwMode="auto">
          <a:xfrm>
            <a:off x="5257800" y="1828800"/>
            <a:ext cx="3124200"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400" dirty="0" smtClean="0"/>
              <a:t>Our Choice: Lead or Follow</a:t>
            </a:r>
            <a:endParaRPr lang="en-US" sz="3600" dirty="0"/>
          </a:p>
        </p:txBody>
      </p:sp>
      <p:pic>
        <p:nvPicPr>
          <p:cNvPr id="13" name="Content Placeholder 12" descr="tiger7.jpg"/>
          <p:cNvPicPr>
            <a:picLocks noGrp="1" noChangeAspect="1"/>
          </p:cNvPicPr>
          <p:nvPr>
            <p:ph sz="half" idx="1"/>
          </p:nvPr>
        </p:nvPicPr>
        <p:blipFill>
          <a:blip r:embed="rId3" cstate="print"/>
          <a:stretch>
            <a:fillRect/>
          </a:stretch>
        </p:blipFill>
        <p:spPr>
          <a:xfrm>
            <a:off x="457200" y="2344551"/>
            <a:ext cx="4038600" cy="3037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ontent Placeholder 9"/>
          <p:cNvSpPr>
            <a:spLocks noGrp="1"/>
          </p:cNvSpPr>
          <p:nvPr>
            <p:ph sz="half" idx="2"/>
          </p:nvPr>
        </p:nvSpPr>
        <p:spPr/>
        <p:txBody>
          <a:bodyPr>
            <a:normAutofit fontScale="77500" lnSpcReduction="20000"/>
          </a:bodyPr>
          <a:lstStyle/>
          <a:p>
            <a:r>
              <a:rPr lang="en-US" dirty="0" smtClean="0"/>
              <a:t>Any top-down, one-size-fits-all approach to universities that eschews diversity is an uninspiring model for humanity. A new paradigm or "social engagement scorecard" for ranking universities across the world would instead break free of </a:t>
            </a:r>
            <a:r>
              <a:rPr lang="en-US" dirty="0" err="1" smtClean="0"/>
              <a:t>homogenised</a:t>
            </a:r>
            <a:r>
              <a:rPr lang="en-US" dirty="0" smtClean="0"/>
              <a:t> evaluation regimens and make the rankings more productive for countries struggling to improve the quality of their entire education systems.</a:t>
            </a:r>
          </a:p>
          <a:p>
            <a:r>
              <a:rPr lang="en-US" dirty="0" smtClean="0"/>
              <a:t> S. </a:t>
            </a:r>
            <a:r>
              <a:rPr lang="en-US" dirty="0" err="1" smtClean="0"/>
              <a:t>Irandoust</a:t>
            </a:r>
            <a:r>
              <a:rPr lang="en-US" dirty="0" smtClean="0"/>
              <a:t> &amp; S </a:t>
            </a:r>
            <a:r>
              <a:rPr lang="en-US" dirty="0" err="1" smtClean="0"/>
              <a:t>Calvani</a:t>
            </a:r>
            <a:r>
              <a:rPr lang="en-US" dirty="0" smtClean="0"/>
              <a:t> 2011</a:t>
            </a:r>
          </a:p>
          <a:p>
            <a:endParaRPr lang="en-US" dirty="0" smtClean="0"/>
          </a:p>
          <a:p>
            <a:endParaRPr lang="en-US" dirty="0"/>
          </a:p>
        </p:txBody>
      </p:sp>
      <p:sp>
        <p:nvSpPr>
          <p:cNvPr id="8" name="Slide Number Placeholder 7"/>
          <p:cNvSpPr>
            <a:spLocks noGrp="1"/>
          </p:cNvSpPr>
          <p:nvPr>
            <p:ph type="sldNum" sz="quarter" idx="4"/>
          </p:nvPr>
        </p:nvSpPr>
        <p:spPr/>
        <p:txBody>
          <a:bodyPr/>
          <a:lstStyle/>
          <a:p>
            <a:fld id="{E5C7C9B1-5BD0-4D71-8C9A-C919590ED2A7}" type="slidenum">
              <a:rPr lang="en-US" smtClean="0"/>
              <a:pPr/>
              <a:t>38</a:t>
            </a:fld>
            <a:endParaRPr lang="en-US"/>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6"/>
          <p:cNvSpPr>
            <a:spLocks noGrp="1" noChangeArrowheads="1"/>
          </p:cNvSpPr>
          <p:nvPr>
            <p:ph type="subTitle" idx="1"/>
          </p:nvPr>
        </p:nvSpPr>
        <p:spPr>
          <a:xfrm>
            <a:off x="2133600" y="3124200"/>
            <a:ext cx="6096000" cy="2819400"/>
          </a:xfrm>
          <a:noFill/>
        </p:spPr>
        <p:txBody>
          <a:bodyPr>
            <a:noAutofit/>
          </a:bodyPr>
          <a:lstStyle/>
          <a:p>
            <a:pPr eaLnBrk="1" hangingPunct="1"/>
            <a:r>
              <a:rPr altLang="en-US" sz="3200" dirty="0" smtClean="0">
                <a:solidFill>
                  <a:srgbClr val="66FFFF"/>
                </a:solidFill>
              </a:rPr>
              <a:t>Dr. Philip Hallinger</a:t>
            </a:r>
          </a:p>
          <a:p>
            <a:pPr eaLnBrk="1" hangingPunct="1"/>
            <a:r>
              <a:rPr lang="en-US" altLang="en-US" sz="2400" dirty="0" smtClean="0"/>
              <a:t>Joseph Lau Chair </a:t>
            </a:r>
            <a:r>
              <a:rPr lang="en-US" altLang="en-US" sz="2400" smtClean="0"/>
              <a:t>of Leadership and Change</a:t>
            </a:r>
          </a:p>
          <a:p>
            <a:pPr eaLnBrk="1" hangingPunct="1"/>
            <a:r>
              <a:rPr altLang="en-US" sz="2400" dirty="0" smtClean="0"/>
              <a:t>Asia Pacific Centre for Leadership and Change</a:t>
            </a:r>
          </a:p>
          <a:p>
            <a:pPr eaLnBrk="1" hangingPunct="1"/>
            <a:r>
              <a:rPr altLang="en-US" sz="2400" dirty="0" smtClean="0"/>
              <a:t>Hong Kong Institute of Education </a:t>
            </a:r>
          </a:p>
          <a:p>
            <a:pPr eaLnBrk="1" hangingPunct="1"/>
            <a:r>
              <a:rPr altLang="en-US" sz="2400" dirty="0" smtClean="0"/>
              <a:t>hallinger@gmail.com</a:t>
            </a:r>
            <a:endParaRPr altLang="en-US" dirty="0" smtClean="0"/>
          </a:p>
        </p:txBody>
      </p:sp>
      <p:sp>
        <p:nvSpPr>
          <p:cNvPr id="3" name="Rounded Rectangle 2"/>
          <p:cNvSpPr/>
          <p:nvPr/>
        </p:nvSpPr>
        <p:spPr>
          <a:xfrm>
            <a:off x="1874520" y="381000"/>
            <a:ext cx="5181600" cy="1371600"/>
          </a:xfrm>
          <a:prstGeom prst="round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p:cNvSpPr>
            <a:spLocks noGrp="1"/>
          </p:cNvSpPr>
          <p:nvPr>
            <p:ph type="ctrTitle"/>
          </p:nvPr>
        </p:nvSpPr>
        <p:spPr>
          <a:xfrm>
            <a:off x="1752600" y="1219200"/>
            <a:ext cx="7010400" cy="1524000"/>
          </a:xfrm>
        </p:spPr>
        <p:txBody>
          <a:bodyPr>
            <a:normAutofit/>
          </a:bodyPr>
          <a:lstStyle/>
          <a:p>
            <a:pPr algn="ctr"/>
            <a:r>
              <a:rPr lang="en-US" sz="4000" dirty="0" smtClean="0"/>
              <a:t>SEAMEO Higher </a:t>
            </a:r>
            <a:r>
              <a:rPr lang="en-US" sz="4000" dirty="0" smtClean="0"/>
              <a:t>Education Leadership </a:t>
            </a:r>
            <a:r>
              <a:rPr lang="en-US" sz="4000" dirty="0" smtClean="0"/>
              <a:t>Conference 2012</a:t>
            </a:r>
            <a:endParaRPr lang="en-US" sz="6000" dirty="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43000"/>
          </a:xfrm>
        </p:spPr>
        <p:txBody>
          <a:bodyPr>
            <a:normAutofit fontScale="90000"/>
          </a:bodyPr>
          <a:lstStyle/>
          <a:p>
            <a:r>
              <a:rPr lang="en-US" dirty="0" smtClean="0"/>
              <a:t>Driving Change in Higher Education</a:t>
            </a:r>
            <a:endParaRPr lang="en-US" dirty="0"/>
          </a:p>
        </p:txBody>
      </p:sp>
      <p:sp>
        <p:nvSpPr>
          <p:cNvPr id="3" name="Content Placeholder 2"/>
          <p:cNvSpPr>
            <a:spLocks noGrp="1"/>
          </p:cNvSpPr>
          <p:nvPr>
            <p:ph sz="half" idx="1"/>
          </p:nvPr>
        </p:nvSpPr>
        <p:spPr>
          <a:xfrm>
            <a:off x="457200" y="1493837"/>
            <a:ext cx="4038600" cy="4221163"/>
          </a:xfrm>
          <a:ln>
            <a:solidFill>
              <a:schemeClr val="accent1"/>
            </a:solidFill>
          </a:ln>
        </p:spPr>
        <p:txBody>
          <a:bodyPr>
            <a:normAutofit fontScale="92500" lnSpcReduction="20000"/>
          </a:bodyPr>
          <a:lstStyle/>
          <a:p>
            <a:pPr marL="0" indent="0" algn="just">
              <a:lnSpc>
                <a:spcPct val="110000"/>
              </a:lnSpc>
              <a:buNone/>
            </a:pPr>
            <a:r>
              <a:rPr lang="en-US" dirty="0" smtClean="0"/>
              <a:t>W</a:t>
            </a:r>
            <a:r>
              <a:rPr lang="en-US" dirty="0" smtClean="0"/>
              <a:t>ith higher education recognized as a vital </a:t>
            </a:r>
            <a:r>
              <a:rPr lang="en-US" dirty="0" smtClean="0"/>
              <a:t>tool to stimulate </a:t>
            </a:r>
            <a:r>
              <a:rPr lang="en-US" dirty="0" smtClean="0"/>
              <a:t>economic growth in the [ASEAN] region, efforts to raise standards and encourage collaboration are gaining pace. . . Raising standards at higher education institutions across Asean. . . </a:t>
            </a:r>
            <a:r>
              <a:rPr lang="en-US" dirty="0" smtClean="0"/>
              <a:t>i</a:t>
            </a:r>
            <a:r>
              <a:rPr lang="en-US" dirty="0" smtClean="0"/>
              <a:t>s considered a key aspect of the effort to train the skilled workforce necessary for economic development. </a:t>
            </a:r>
            <a:endParaRPr lang="en-US" dirty="0"/>
          </a:p>
        </p:txBody>
      </p:sp>
      <p:sp>
        <p:nvSpPr>
          <p:cNvPr id="4" name="Content Placeholder 3"/>
          <p:cNvSpPr>
            <a:spLocks noGrp="1"/>
          </p:cNvSpPr>
          <p:nvPr>
            <p:ph sz="half" idx="2"/>
          </p:nvPr>
        </p:nvSpPr>
        <p:spPr>
          <a:xfrm>
            <a:off x="4724400" y="1493837"/>
            <a:ext cx="4038600" cy="4221163"/>
          </a:xfrm>
          <a:ln>
            <a:solidFill>
              <a:schemeClr val="accent1"/>
            </a:solidFill>
          </a:ln>
        </p:spPr>
        <p:txBody>
          <a:bodyPr vert="horz" lIns="91440" tIns="45720" rIns="91440" bIns="45720" rtlCol="0">
            <a:normAutofit fontScale="92500" lnSpcReduction="20000"/>
          </a:bodyPr>
          <a:lstStyle/>
          <a:p>
            <a:pPr marL="0" indent="0" algn="just">
              <a:buNone/>
            </a:pPr>
            <a:r>
              <a:rPr lang="en-US" dirty="0" smtClean="0"/>
              <a:t>A recent World Bank report found that while higher education participation in less prosperous East Asian countries has increased sharply in recent decades, the number of graduates is still too low for countries such as Cambodia and Vietnam. . . [which] are neither delivering graduates with the skills nor producing the research required to address labor market and innovation needs.</a:t>
            </a:r>
            <a:endParaRPr lang="en-US" dirty="0" smtClean="0"/>
          </a:p>
        </p:txBody>
      </p:sp>
      <p:sp>
        <p:nvSpPr>
          <p:cNvPr id="5" name="Slide Number Placeholder 4"/>
          <p:cNvSpPr>
            <a:spLocks noGrp="1"/>
          </p:cNvSpPr>
          <p:nvPr>
            <p:ph type="sldNum" sz="quarter" idx="4"/>
          </p:nvPr>
        </p:nvSpPr>
        <p:spPr/>
        <p:txBody>
          <a:bodyPr/>
          <a:lstStyle/>
          <a:p>
            <a:fld id="{9DB5026D-50BE-4117-BEC9-A583F205791D}" type="slidenum">
              <a:rPr lang="en-US" smtClean="0"/>
              <a:pPr/>
              <a:t>4</a:t>
            </a:fld>
            <a:endParaRPr lang="en-US" dirty="0"/>
          </a:p>
        </p:txBody>
      </p:sp>
      <p:sp>
        <p:nvSpPr>
          <p:cNvPr id="6" name="TextBox 5"/>
          <p:cNvSpPr txBox="1"/>
          <p:nvPr/>
        </p:nvSpPr>
        <p:spPr>
          <a:xfrm>
            <a:off x="533400" y="5867400"/>
            <a:ext cx="8001000" cy="646331"/>
          </a:xfrm>
          <a:prstGeom prst="rect">
            <a:avLst/>
          </a:prstGeom>
          <a:noFill/>
        </p:spPr>
        <p:txBody>
          <a:bodyPr wrap="square" rtlCol="0">
            <a:spAutoFit/>
          </a:bodyPr>
          <a:lstStyle/>
          <a:p>
            <a:r>
              <a:rPr lang="en-US" dirty="0" smtClean="0">
                <a:solidFill>
                  <a:schemeClr val="tx2"/>
                </a:solidFill>
              </a:rPr>
              <a:t>Gooch, L. ASEAN nations put education front and center. </a:t>
            </a:r>
            <a:r>
              <a:rPr lang="en-US" i="1" dirty="0" smtClean="0">
                <a:solidFill>
                  <a:schemeClr val="tx2"/>
                </a:solidFill>
              </a:rPr>
              <a:t>New York Times</a:t>
            </a:r>
            <a:r>
              <a:rPr lang="en-US" dirty="0" smtClean="0">
                <a:solidFill>
                  <a:schemeClr val="tx2"/>
                </a:solidFill>
              </a:rPr>
              <a:t>, October 31, 2012, p. 7</a:t>
            </a:r>
            <a:endParaRPr lang="en-US" dirty="0">
              <a:solidFill>
                <a:schemeClr val="tx2"/>
              </a:solidFill>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Theme: </a:t>
            </a:r>
            <a:r>
              <a:rPr lang="en-US" b="1" i="1" dirty="0" smtClean="0"/>
              <a:t>Riding the Tiger</a:t>
            </a:r>
            <a:endParaRPr lang="en-US" b="1" i="1" dirty="0"/>
          </a:p>
        </p:txBody>
      </p:sp>
      <p:sp>
        <p:nvSpPr>
          <p:cNvPr id="5" name="Content Placeholder 4"/>
          <p:cNvSpPr>
            <a:spLocks noGrp="1"/>
          </p:cNvSpPr>
          <p:nvPr>
            <p:ph sz="half" idx="1"/>
          </p:nvPr>
        </p:nvSpPr>
        <p:spPr>
          <a:xfrm>
            <a:off x="228600" y="1524000"/>
            <a:ext cx="4572000" cy="4800600"/>
          </a:xfrm>
        </p:spPr>
        <p:txBody>
          <a:bodyPr>
            <a:noAutofit/>
          </a:bodyPr>
          <a:lstStyle/>
          <a:p>
            <a:pPr marL="288925" indent="-288925">
              <a:lnSpc>
                <a:spcPts val="2400"/>
              </a:lnSpc>
              <a:spcAft>
                <a:spcPts val="600"/>
              </a:spcAft>
            </a:pPr>
            <a:r>
              <a:rPr lang="en-US" sz="2300" dirty="0" smtClean="0"/>
              <a:t>In Asia we are riding a ‘tiger’ of change in higher education.</a:t>
            </a:r>
          </a:p>
          <a:p>
            <a:pPr marL="288925" indent="-288925">
              <a:lnSpc>
                <a:spcPts val="2400"/>
              </a:lnSpc>
              <a:spcAft>
                <a:spcPts val="600"/>
              </a:spcAft>
            </a:pPr>
            <a:r>
              <a:rPr lang="en-US" sz="2300" dirty="0" smtClean="0"/>
              <a:t>The ‘tiger’ is the pressure on Asian universities to gain in the race for world university rankings.</a:t>
            </a:r>
          </a:p>
          <a:p>
            <a:pPr marL="288925" indent="-288925">
              <a:lnSpc>
                <a:spcPts val="2400"/>
              </a:lnSpc>
              <a:spcAft>
                <a:spcPts val="600"/>
              </a:spcAft>
            </a:pPr>
            <a:r>
              <a:rPr lang="en-US" sz="2300" dirty="0" smtClean="0"/>
              <a:t>The ‘tiger’ is carrying us towards goals that may not reflect the aspirations of Asian societies, our universities, or the people that work and study in them. </a:t>
            </a:r>
          </a:p>
          <a:p>
            <a:pPr marL="288925" indent="-288925">
              <a:lnSpc>
                <a:spcPts val="2400"/>
              </a:lnSpc>
              <a:spcAft>
                <a:spcPts val="600"/>
              </a:spcAft>
            </a:pPr>
            <a:r>
              <a:rPr lang="en-US" sz="2300" dirty="0" smtClean="0"/>
              <a:t>Yet, climbing off the ‘tiger’ feels even more dangerous than hanging on. What should we do?</a:t>
            </a:r>
          </a:p>
        </p:txBody>
      </p:sp>
      <p:sp>
        <p:nvSpPr>
          <p:cNvPr id="8" name="Slide Number Placeholder 7"/>
          <p:cNvSpPr>
            <a:spLocks noGrp="1"/>
          </p:cNvSpPr>
          <p:nvPr>
            <p:ph type="sldNum" sz="quarter" idx="4"/>
          </p:nvPr>
        </p:nvSpPr>
        <p:spPr/>
        <p:txBody>
          <a:bodyPr/>
          <a:lstStyle/>
          <a:p>
            <a:fld id="{E5C7C9B1-5BD0-4D71-8C9A-C919590ED2A7}" type="slidenum">
              <a:rPr lang="en-US" smtClean="0"/>
              <a:pPr/>
              <a:t>5</a:t>
            </a:fld>
            <a:endParaRPr lang="en-US" dirty="0"/>
          </a:p>
        </p:txBody>
      </p:sp>
      <p:pic>
        <p:nvPicPr>
          <p:cNvPr id="1028" name="Picture 4"/>
          <p:cNvPicPr>
            <a:picLocks noChangeAspect="1" noChangeArrowheads="1"/>
          </p:cNvPicPr>
          <p:nvPr/>
        </p:nvPicPr>
        <p:blipFill>
          <a:blip r:embed="rId3" cstate="print">
            <a:lum bright="20000"/>
          </a:blip>
          <a:srcRect/>
          <a:stretch>
            <a:fillRect/>
          </a:stretch>
        </p:blipFill>
        <p:spPr bwMode="auto">
          <a:xfrm>
            <a:off x="5029200" y="1752599"/>
            <a:ext cx="3843337" cy="3729277"/>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Presentation Objectives</a:t>
            </a:r>
            <a:endParaRPr lang="en-US" dirty="0"/>
          </a:p>
        </p:txBody>
      </p:sp>
      <p:sp>
        <p:nvSpPr>
          <p:cNvPr id="3" name="Content Placeholder 2"/>
          <p:cNvSpPr>
            <a:spLocks noGrp="1"/>
          </p:cNvSpPr>
          <p:nvPr>
            <p:ph sz="half" idx="1"/>
          </p:nvPr>
        </p:nvSpPr>
        <p:spPr>
          <a:xfrm>
            <a:off x="381000" y="1600200"/>
            <a:ext cx="4343400" cy="4678363"/>
          </a:xfrm>
        </p:spPr>
        <p:txBody>
          <a:bodyPr>
            <a:noAutofit/>
          </a:bodyPr>
          <a:lstStyle/>
          <a:p>
            <a:pPr marL="339725" lvl="0" indent="-339725">
              <a:buFont typeface="+mj-lt"/>
              <a:buAutoNum type="arabicPeriod"/>
            </a:pPr>
            <a:r>
              <a:rPr lang="en-AU" sz="2400" dirty="0" smtClean="0"/>
              <a:t>To examine the emergent global emphasis on world university rankings as a driver of change in higher education.</a:t>
            </a:r>
            <a:endParaRPr lang="en-US" sz="2400" dirty="0" smtClean="0"/>
          </a:p>
          <a:p>
            <a:pPr marL="339725" lvl="0" indent="-339725">
              <a:buFont typeface="+mj-lt"/>
              <a:buAutoNum type="arabicPeriod"/>
            </a:pPr>
            <a:r>
              <a:rPr lang="en-AU" sz="2400" dirty="0" smtClean="0"/>
              <a:t>To discuss the response of Asian universities to this trend.</a:t>
            </a:r>
            <a:endParaRPr lang="en-US" sz="2400" dirty="0" smtClean="0"/>
          </a:p>
          <a:p>
            <a:pPr marL="339725" lvl="0" indent="-339725">
              <a:buFont typeface="+mj-lt"/>
              <a:buAutoNum type="arabicPeriod"/>
            </a:pPr>
            <a:r>
              <a:rPr lang="en-AU" sz="2400" dirty="0" smtClean="0"/>
              <a:t>To assess consequences for higher education in the region.</a:t>
            </a:r>
            <a:endParaRPr lang="en-US" sz="2400" dirty="0" smtClean="0"/>
          </a:p>
          <a:p>
            <a:pPr marL="339725" lvl="0" indent="-339725">
              <a:buFont typeface="+mj-lt"/>
              <a:buAutoNum type="arabicPeriod"/>
            </a:pPr>
            <a:r>
              <a:rPr lang="en-AU" sz="2400" dirty="0" smtClean="0"/>
              <a:t>To explore options for charting the future direction of higher education in Asia.</a:t>
            </a:r>
            <a:endParaRPr lang="en-US" sz="2400" dirty="0" smtClean="0"/>
          </a:p>
        </p:txBody>
      </p:sp>
      <p:sp>
        <p:nvSpPr>
          <p:cNvPr id="8" name="Slide Number Placeholder 7"/>
          <p:cNvSpPr>
            <a:spLocks noGrp="1"/>
          </p:cNvSpPr>
          <p:nvPr>
            <p:ph type="sldNum" sz="quarter" idx="4"/>
          </p:nvPr>
        </p:nvSpPr>
        <p:spPr/>
        <p:txBody>
          <a:bodyPr/>
          <a:lstStyle/>
          <a:p>
            <a:fld id="{E5C7C9B1-5BD0-4D71-8C9A-C919590ED2A7}" type="slidenum">
              <a:rPr lang="en-US" smtClean="0"/>
              <a:pPr/>
              <a:t>6</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5105400" y="1752600"/>
            <a:ext cx="3331982" cy="2495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1143000"/>
          </a:xfrm>
        </p:spPr>
        <p:txBody>
          <a:bodyPr>
            <a:normAutofit fontScale="90000"/>
          </a:bodyPr>
          <a:lstStyle/>
          <a:p>
            <a:pPr algn="ctr"/>
            <a:r>
              <a:rPr lang="en-US" dirty="0" smtClean="0"/>
              <a:t>Systemic Impact of World Rankings: </a:t>
            </a:r>
            <a:r>
              <a:rPr lang="en-US" sz="4400" dirty="0" smtClean="0"/>
              <a:t/>
            </a:r>
            <a:br>
              <a:rPr lang="en-US" sz="4400" dirty="0" smtClean="0"/>
            </a:br>
            <a:r>
              <a:rPr lang="en-US" sz="3600" dirty="0" smtClean="0"/>
              <a:t>Who wins, who loses?</a:t>
            </a:r>
            <a:endParaRPr lang="en-US" sz="3100" dirty="0"/>
          </a:p>
        </p:txBody>
      </p:sp>
      <p:sp>
        <p:nvSpPr>
          <p:cNvPr id="6" name="Slide Number Placeholder 5"/>
          <p:cNvSpPr>
            <a:spLocks noGrp="1"/>
          </p:cNvSpPr>
          <p:nvPr>
            <p:ph type="sldNum" sz="quarter" idx="4"/>
          </p:nvPr>
        </p:nvSpPr>
        <p:spPr/>
        <p:txBody>
          <a:bodyPr/>
          <a:lstStyle/>
          <a:p>
            <a:fld id="{9DB5026D-50BE-4117-BEC9-A583F205791D}" type="slidenum">
              <a:rPr lang="en-US" smtClean="0"/>
              <a:pPr/>
              <a:t>7</a:t>
            </a:fld>
            <a:endParaRPr lang="en-US" dirty="0"/>
          </a:p>
        </p:txBody>
      </p:sp>
      <p:grpSp>
        <p:nvGrpSpPr>
          <p:cNvPr id="16" name="Group 15"/>
          <p:cNvGrpSpPr/>
          <p:nvPr/>
        </p:nvGrpSpPr>
        <p:grpSpPr>
          <a:xfrm>
            <a:off x="1371600" y="1182540"/>
            <a:ext cx="6400800" cy="5455790"/>
            <a:chOff x="1918362" y="1066800"/>
            <a:chExt cx="5383475" cy="5455790"/>
          </a:xfrm>
        </p:grpSpPr>
        <p:grpSp>
          <p:nvGrpSpPr>
            <p:cNvPr id="8" name="Group 7"/>
            <p:cNvGrpSpPr/>
            <p:nvPr/>
          </p:nvGrpSpPr>
          <p:grpSpPr>
            <a:xfrm>
              <a:off x="1918362" y="1066800"/>
              <a:ext cx="5383475" cy="5422146"/>
              <a:chOff x="1918362" y="1066800"/>
              <a:chExt cx="5383475" cy="5422146"/>
            </a:xfrm>
          </p:grpSpPr>
          <p:sp>
            <p:nvSpPr>
              <p:cNvPr id="9" name="Freeform 8"/>
              <p:cNvSpPr/>
              <p:nvPr/>
            </p:nvSpPr>
            <p:spPr>
              <a:xfrm>
                <a:off x="1918362" y="1066800"/>
                <a:ext cx="5383475" cy="5385695"/>
              </a:xfrm>
              <a:custGeom>
                <a:avLst/>
                <a:gdLst>
                  <a:gd name="connsiteX0" fmla="*/ 0 w 5383475"/>
                  <a:gd name="connsiteY0" fmla="*/ 2590800 h 5181600"/>
                  <a:gd name="connsiteX1" fmla="*/ 825104 w 5383475"/>
                  <a:gd name="connsiteY1" fmla="*/ 724164 h 5181600"/>
                  <a:gd name="connsiteX2" fmla="*/ 2691742 w 5383475"/>
                  <a:gd name="connsiteY2" fmla="*/ 3 h 5181600"/>
                  <a:gd name="connsiteX3" fmla="*/ 4558378 w 5383475"/>
                  <a:gd name="connsiteY3" fmla="*/ 724169 h 5181600"/>
                  <a:gd name="connsiteX4" fmla="*/ 5383477 w 5383475"/>
                  <a:gd name="connsiteY4" fmla="*/ 2590808 h 5181600"/>
                  <a:gd name="connsiteX5" fmla="*/ 4558375 w 5383475"/>
                  <a:gd name="connsiteY5" fmla="*/ 4457445 h 5181600"/>
                  <a:gd name="connsiteX6" fmla="*/ 2691737 w 5383475"/>
                  <a:gd name="connsiteY6" fmla="*/ 5181608 h 5181600"/>
                  <a:gd name="connsiteX7" fmla="*/ 825100 w 5383475"/>
                  <a:gd name="connsiteY7" fmla="*/ 4457443 h 5181600"/>
                  <a:gd name="connsiteX8" fmla="*/ 0 w 5383475"/>
                  <a:gd name="connsiteY8" fmla="*/ 2590805 h 5181600"/>
                  <a:gd name="connsiteX9" fmla="*/ 0 w 5383475"/>
                  <a:gd name="connsiteY9" fmla="*/ 2590800 h 518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3475" h="5181600">
                    <a:moveTo>
                      <a:pt x="0" y="2590800"/>
                    </a:moveTo>
                    <a:cubicBezTo>
                      <a:pt x="1" y="1886508"/>
                      <a:pt x="297901" y="1212568"/>
                      <a:pt x="825104" y="724164"/>
                    </a:cubicBezTo>
                    <a:cubicBezTo>
                      <a:pt x="1326628" y="259550"/>
                      <a:pt x="1995653" y="2"/>
                      <a:pt x="2691742" y="3"/>
                    </a:cubicBezTo>
                    <a:cubicBezTo>
                      <a:pt x="3387832" y="4"/>
                      <a:pt x="4056856" y="259553"/>
                      <a:pt x="4558378" y="724169"/>
                    </a:cubicBezTo>
                    <a:cubicBezTo>
                      <a:pt x="5085580" y="1212574"/>
                      <a:pt x="5383478" y="1886516"/>
                      <a:pt x="5383477" y="2590808"/>
                    </a:cubicBezTo>
                    <a:cubicBezTo>
                      <a:pt x="5383477" y="3295100"/>
                      <a:pt x="5085578" y="3969041"/>
                      <a:pt x="4558375" y="4457445"/>
                    </a:cubicBezTo>
                    <a:cubicBezTo>
                      <a:pt x="4056852" y="4922060"/>
                      <a:pt x="3387827" y="5181608"/>
                      <a:pt x="2691737" y="5181608"/>
                    </a:cubicBezTo>
                    <a:cubicBezTo>
                      <a:pt x="1995647" y="5181608"/>
                      <a:pt x="1326623" y="4922059"/>
                      <a:pt x="825100" y="4457443"/>
                    </a:cubicBezTo>
                    <a:cubicBezTo>
                      <a:pt x="297898" y="3969038"/>
                      <a:pt x="-1" y="3295097"/>
                      <a:pt x="0" y="2590805"/>
                    </a:cubicBezTo>
                    <a:lnTo>
                      <a:pt x="0" y="2590800"/>
                    </a:lnTo>
                    <a:close/>
                  </a:path>
                </a:pathLst>
              </a:custGeom>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38800" tIns="415543" rIns="1838800" bIns="4560825" numCol="1" spcCol="1270" anchor="ctr" anchorCtr="0">
                <a:noAutofit/>
              </a:bodyPr>
              <a:lstStyle/>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rPr>
                  <a:t>Students &amp; Society</a:t>
                </a:r>
                <a:endParaRPr lang="en-US" sz="2200" b="1" kern="1200" dirty="0">
                  <a:effectLst>
                    <a:outerShdw blurRad="38100" dist="38100" dir="2700000" algn="tl">
                      <a:srgbClr val="000000">
                        <a:alpha val="43137"/>
                      </a:srgbClr>
                    </a:outerShdw>
                  </a:effectLst>
                </a:endParaRPr>
              </a:p>
            </p:txBody>
          </p:sp>
          <p:sp>
            <p:nvSpPr>
              <p:cNvPr id="10" name="Freeform 9"/>
              <p:cNvSpPr/>
              <p:nvPr/>
            </p:nvSpPr>
            <p:spPr>
              <a:xfrm>
                <a:off x="2052950" y="1981187"/>
                <a:ext cx="5114298" cy="4285530"/>
              </a:xfrm>
              <a:custGeom>
                <a:avLst/>
                <a:gdLst>
                  <a:gd name="connsiteX0" fmla="*/ 0 w 5114298"/>
                  <a:gd name="connsiteY0" fmla="*/ 2142765 h 4285530"/>
                  <a:gd name="connsiteX1" fmla="*/ 914770 w 5114298"/>
                  <a:gd name="connsiteY1" fmla="*/ 500384 h 4285530"/>
                  <a:gd name="connsiteX2" fmla="*/ 2557153 w 5114298"/>
                  <a:gd name="connsiteY2" fmla="*/ 3 h 4285530"/>
                  <a:gd name="connsiteX3" fmla="*/ 4199535 w 5114298"/>
                  <a:gd name="connsiteY3" fmla="*/ 500388 h 4285530"/>
                  <a:gd name="connsiteX4" fmla="*/ 5114299 w 5114298"/>
                  <a:gd name="connsiteY4" fmla="*/ 2142772 h 4285530"/>
                  <a:gd name="connsiteX5" fmla="*/ 4199531 w 5114298"/>
                  <a:gd name="connsiteY5" fmla="*/ 3785154 h 4285530"/>
                  <a:gd name="connsiteX6" fmla="*/ 2557148 w 5114298"/>
                  <a:gd name="connsiteY6" fmla="*/ 4285537 h 4285530"/>
                  <a:gd name="connsiteX7" fmla="*/ 914766 w 5114298"/>
                  <a:gd name="connsiteY7" fmla="*/ 3785153 h 4285530"/>
                  <a:gd name="connsiteX8" fmla="*/ 1 w 5114298"/>
                  <a:gd name="connsiteY8" fmla="*/ 2142769 h 4285530"/>
                  <a:gd name="connsiteX9" fmla="*/ 0 w 5114298"/>
                  <a:gd name="connsiteY9" fmla="*/ 2142765 h 428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4298" h="4285530">
                    <a:moveTo>
                      <a:pt x="0" y="2142765"/>
                    </a:moveTo>
                    <a:cubicBezTo>
                      <a:pt x="1" y="1508873"/>
                      <a:pt x="334945" y="907513"/>
                      <a:pt x="914770" y="500384"/>
                    </a:cubicBezTo>
                    <a:cubicBezTo>
                      <a:pt x="1375117" y="177147"/>
                      <a:pt x="1956553" y="2"/>
                      <a:pt x="2557153" y="3"/>
                    </a:cubicBezTo>
                    <a:cubicBezTo>
                      <a:pt x="3157753" y="3"/>
                      <a:pt x="3739189" y="177150"/>
                      <a:pt x="4199535" y="500388"/>
                    </a:cubicBezTo>
                    <a:cubicBezTo>
                      <a:pt x="4779359" y="907519"/>
                      <a:pt x="5114301" y="1508880"/>
                      <a:pt x="5114299" y="2142772"/>
                    </a:cubicBezTo>
                    <a:cubicBezTo>
                      <a:pt x="5114299" y="2776664"/>
                      <a:pt x="4779356" y="3378024"/>
                      <a:pt x="4199531" y="3785154"/>
                    </a:cubicBezTo>
                    <a:cubicBezTo>
                      <a:pt x="3739184" y="4108391"/>
                      <a:pt x="3157748" y="4285537"/>
                      <a:pt x="2557148" y="4285537"/>
                    </a:cubicBezTo>
                    <a:cubicBezTo>
                      <a:pt x="1956548" y="4285537"/>
                      <a:pt x="1375112" y="4108391"/>
                      <a:pt x="914766" y="3785153"/>
                    </a:cubicBezTo>
                    <a:cubicBezTo>
                      <a:pt x="334942" y="3378022"/>
                      <a:pt x="0" y="2776661"/>
                      <a:pt x="1" y="2142769"/>
                    </a:cubicBezTo>
                    <a:cubicBezTo>
                      <a:pt x="1" y="2142768"/>
                      <a:pt x="0" y="2142766"/>
                      <a:pt x="0" y="2142765"/>
                    </a:cubicBezTo>
                    <a:close/>
                  </a:path>
                </a:pathLst>
              </a:custGeom>
            </p:spPr>
            <p:style>
              <a:lnRef idx="2">
                <a:schemeClr val="lt1">
                  <a:hueOff val="0"/>
                  <a:satOff val="0"/>
                  <a:lumOff val="0"/>
                  <a:alphaOff val="0"/>
                </a:schemeClr>
              </a:lnRef>
              <a:fillRef idx="1">
                <a:schemeClr val="accent4">
                  <a:hueOff val="-744128"/>
                  <a:satOff val="4483"/>
                  <a:lumOff val="359"/>
                  <a:alphaOff val="0"/>
                </a:schemeClr>
              </a:fillRef>
              <a:effectRef idx="0">
                <a:schemeClr val="accent4">
                  <a:hueOff val="-744128"/>
                  <a:satOff val="4483"/>
                  <a:lumOff val="359"/>
                  <a:alphaOff val="0"/>
                </a:schemeClr>
              </a:effectRef>
              <a:fontRef idx="minor">
                <a:schemeClr val="lt1"/>
              </a:fontRef>
            </p:style>
            <p:txBody>
              <a:bodyPr spcFirstLastPara="0" vert="horz" wrap="square" lIns="1610843" tIns="402882" rIns="1610842" bIns="3702741" numCol="1" spcCol="1270" anchor="ctr" anchorCtr="0">
                <a:noAutofit/>
              </a:bodyPr>
              <a:lstStyle/>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rPr>
                  <a:t>Faculty</a:t>
                </a:r>
                <a:endParaRPr lang="en-US" sz="2200" b="1" kern="1200" dirty="0">
                  <a:effectLst>
                    <a:outerShdw blurRad="38100" dist="38100" dir="2700000" algn="tl">
                      <a:srgbClr val="000000">
                        <a:alpha val="43137"/>
                      </a:srgbClr>
                    </a:outerShdw>
                  </a:effectLst>
                </a:endParaRPr>
              </a:p>
            </p:txBody>
          </p:sp>
          <p:sp>
            <p:nvSpPr>
              <p:cNvPr id="11" name="Freeform 10"/>
              <p:cNvSpPr/>
              <p:nvPr/>
            </p:nvSpPr>
            <p:spPr>
              <a:xfrm>
                <a:off x="2796539" y="2667014"/>
                <a:ext cx="3627120" cy="3627120"/>
              </a:xfrm>
              <a:custGeom>
                <a:avLst/>
                <a:gdLst>
                  <a:gd name="connsiteX0" fmla="*/ 0 w 3627120"/>
                  <a:gd name="connsiteY0" fmla="*/ 1813560 h 3627120"/>
                  <a:gd name="connsiteX1" fmla="*/ 531181 w 3627120"/>
                  <a:gd name="connsiteY1" fmla="*/ 531180 h 3627120"/>
                  <a:gd name="connsiteX2" fmla="*/ 1813563 w 3627120"/>
                  <a:gd name="connsiteY2" fmla="*/ 2 h 3627120"/>
                  <a:gd name="connsiteX3" fmla="*/ 3095943 w 3627120"/>
                  <a:gd name="connsiteY3" fmla="*/ 531183 h 3627120"/>
                  <a:gd name="connsiteX4" fmla="*/ 3627121 w 3627120"/>
                  <a:gd name="connsiteY4" fmla="*/ 1813565 h 3627120"/>
                  <a:gd name="connsiteX5" fmla="*/ 3095941 w 3627120"/>
                  <a:gd name="connsiteY5" fmla="*/ 3095946 h 3627120"/>
                  <a:gd name="connsiteX6" fmla="*/ 1813560 w 3627120"/>
                  <a:gd name="connsiteY6" fmla="*/ 3627125 h 3627120"/>
                  <a:gd name="connsiteX7" fmla="*/ 531179 w 3627120"/>
                  <a:gd name="connsiteY7" fmla="*/ 3095944 h 3627120"/>
                  <a:gd name="connsiteX8" fmla="*/ 1 w 3627120"/>
                  <a:gd name="connsiteY8" fmla="*/ 1813562 h 3627120"/>
                  <a:gd name="connsiteX9" fmla="*/ 0 w 3627120"/>
                  <a:gd name="connsiteY9" fmla="*/ 1813560 h 362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7120" h="3627120">
                    <a:moveTo>
                      <a:pt x="0" y="1813560"/>
                    </a:moveTo>
                    <a:cubicBezTo>
                      <a:pt x="1" y="1332574"/>
                      <a:pt x="191072" y="871288"/>
                      <a:pt x="531181" y="531180"/>
                    </a:cubicBezTo>
                    <a:cubicBezTo>
                      <a:pt x="871290" y="191072"/>
                      <a:pt x="1332577" y="2"/>
                      <a:pt x="1813563" y="2"/>
                    </a:cubicBezTo>
                    <a:cubicBezTo>
                      <a:pt x="2294549" y="3"/>
                      <a:pt x="2755835" y="191074"/>
                      <a:pt x="3095943" y="531183"/>
                    </a:cubicBezTo>
                    <a:cubicBezTo>
                      <a:pt x="3436051" y="871292"/>
                      <a:pt x="3627121" y="1332579"/>
                      <a:pt x="3627121" y="1813565"/>
                    </a:cubicBezTo>
                    <a:cubicBezTo>
                      <a:pt x="3627121" y="2294551"/>
                      <a:pt x="3436050" y="2755837"/>
                      <a:pt x="3095941" y="3095946"/>
                    </a:cubicBezTo>
                    <a:cubicBezTo>
                      <a:pt x="2755832" y="3436055"/>
                      <a:pt x="2294546" y="3627125"/>
                      <a:pt x="1813560" y="3627125"/>
                    </a:cubicBezTo>
                    <a:cubicBezTo>
                      <a:pt x="1332574" y="3627125"/>
                      <a:pt x="871288" y="3436053"/>
                      <a:pt x="531179" y="3095944"/>
                    </a:cubicBezTo>
                    <a:cubicBezTo>
                      <a:pt x="191071" y="2755835"/>
                      <a:pt x="0" y="2294549"/>
                      <a:pt x="1" y="1813562"/>
                    </a:cubicBezTo>
                    <a:cubicBezTo>
                      <a:pt x="1" y="1813561"/>
                      <a:pt x="0" y="1813561"/>
                      <a:pt x="0" y="1813560"/>
                    </a:cubicBezTo>
                    <a:close/>
                  </a:path>
                </a:pathLst>
              </a:custGeom>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017283" tIns="392511" rIns="1017283" bIns="3018547"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University Leaders</a:t>
                </a:r>
              </a:p>
            </p:txBody>
          </p:sp>
          <p:sp>
            <p:nvSpPr>
              <p:cNvPr id="12" name="Freeform 11"/>
              <p:cNvSpPr/>
              <p:nvPr/>
            </p:nvSpPr>
            <p:spPr>
              <a:xfrm>
                <a:off x="3185159" y="3428999"/>
                <a:ext cx="2849880" cy="2849880"/>
              </a:xfrm>
              <a:custGeom>
                <a:avLst/>
                <a:gdLst>
                  <a:gd name="connsiteX0" fmla="*/ 0 w 2849880"/>
                  <a:gd name="connsiteY0" fmla="*/ 1424940 h 2849880"/>
                  <a:gd name="connsiteX1" fmla="*/ 417357 w 2849880"/>
                  <a:gd name="connsiteY1" fmla="*/ 417355 h 2849880"/>
                  <a:gd name="connsiteX2" fmla="*/ 1424943 w 2849880"/>
                  <a:gd name="connsiteY2" fmla="*/ 1 h 2849880"/>
                  <a:gd name="connsiteX3" fmla="*/ 2432528 w 2849880"/>
                  <a:gd name="connsiteY3" fmla="*/ 417358 h 2849880"/>
                  <a:gd name="connsiteX4" fmla="*/ 2849882 w 2849880"/>
                  <a:gd name="connsiteY4" fmla="*/ 1424944 h 2849880"/>
                  <a:gd name="connsiteX5" fmla="*/ 2432526 w 2849880"/>
                  <a:gd name="connsiteY5" fmla="*/ 2432529 h 2849880"/>
                  <a:gd name="connsiteX6" fmla="*/ 1424941 w 2849880"/>
                  <a:gd name="connsiteY6" fmla="*/ 2849884 h 2849880"/>
                  <a:gd name="connsiteX7" fmla="*/ 417356 w 2849880"/>
                  <a:gd name="connsiteY7" fmla="*/ 2432528 h 2849880"/>
                  <a:gd name="connsiteX8" fmla="*/ 2 w 2849880"/>
                  <a:gd name="connsiteY8" fmla="*/ 1424942 h 2849880"/>
                  <a:gd name="connsiteX9" fmla="*/ 0 w 2849880"/>
                  <a:gd name="connsiteY9" fmla="*/ 1424940 h 28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9880" h="2849880">
                    <a:moveTo>
                      <a:pt x="0" y="1424940"/>
                    </a:moveTo>
                    <a:cubicBezTo>
                      <a:pt x="0" y="1047022"/>
                      <a:pt x="150128" y="684583"/>
                      <a:pt x="417357" y="417355"/>
                    </a:cubicBezTo>
                    <a:cubicBezTo>
                      <a:pt x="684586" y="150127"/>
                      <a:pt x="1047025" y="1"/>
                      <a:pt x="1424943" y="1"/>
                    </a:cubicBezTo>
                    <a:cubicBezTo>
                      <a:pt x="1802861" y="1"/>
                      <a:pt x="2165300" y="150129"/>
                      <a:pt x="2432528" y="417358"/>
                    </a:cubicBezTo>
                    <a:cubicBezTo>
                      <a:pt x="2699756" y="684587"/>
                      <a:pt x="2849882" y="1047026"/>
                      <a:pt x="2849882" y="1424944"/>
                    </a:cubicBezTo>
                    <a:cubicBezTo>
                      <a:pt x="2849882" y="1802862"/>
                      <a:pt x="2699755" y="2165301"/>
                      <a:pt x="2432526" y="2432529"/>
                    </a:cubicBezTo>
                    <a:cubicBezTo>
                      <a:pt x="2165298" y="2699757"/>
                      <a:pt x="1802858" y="2849884"/>
                      <a:pt x="1424941" y="2849884"/>
                    </a:cubicBezTo>
                    <a:cubicBezTo>
                      <a:pt x="1047023" y="2849884"/>
                      <a:pt x="684584" y="2699756"/>
                      <a:pt x="417356" y="2432528"/>
                    </a:cubicBezTo>
                    <a:cubicBezTo>
                      <a:pt x="150128" y="2165300"/>
                      <a:pt x="1" y="1802860"/>
                      <a:pt x="2" y="1424942"/>
                    </a:cubicBezTo>
                    <a:lnTo>
                      <a:pt x="0" y="1424940"/>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797713" tIns="398729" rIns="797712" bIns="2222653"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System Leaders</a:t>
                </a:r>
                <a:endParaRPr lang="en-US" sz="2000" b="1" kern="1200" dirty="0">
                  <a:effectLst>
                    <a:outerShdw blurRad="38100" dist="38100" dir="2700000" algn="tl">
                      <a:srgbClr val="000000">
                        <a:alpha val="43137"/>
                      </a:srgbClr>
                    </a:outerShdw>
                  </a:effectLst>
                </a:endParaRPr>
              </a:p>
            </p:txBody>
          </p:sp>
          <p:sp>
            <p:nvSpPr>
              <p:cNvPr id="13" name="Freeform 12"/>
              <p:cNvSpPr/>
              <p:nvPr/>
            </p:nvSpPr>
            <p:spPr>
              <a:xfrm>
                <a:off x="3581407" y="4191000"/>
                <a:ext cx="2072640" cy="2072640"/>
              </a:xfrm>
              <a:custGeom>
                <a:avLst/>
                <a:gdLst>
                  <a:gd name="connsiteX0" fmla="*/ 0 w 2072640"/>
                  <a:gd name="connsiteY0" fmla="*/ 1036320 h 2072640"/>
                  <a:gd name="connsiteX1" fmla="*/ 303532 w 2072640"/>
                  <a:gd name="connsiteY1" fmla="*/ 303531 h 2072640"/>
                  <a:gd name="connsiteX2" fmla="*/ 1036322 w 2072640"/>
                  <a:gd name="connsiteY2" fmla="*/ 1 h 2072640"/>
                  <a:gd name="connsiteX3" fmla="*/ 1769111 w 2072640"/>
                  <a:gd name="connsiteY3" fmla="*/ 303533 h 2072640"/>
                  <a:gd name="connsiteX4" fmla="*/ 2072641 w 2072640"/>
                  <a:gd name="connsiteY4" fmla="*/ 1036323 h 2072640"/>
                  <a:gd name="connsiteX5" fmla="*/ 1769110 w 2072640"/>
                  <a:gd name="connsiteY5" fmla="*/ 1769112 h 2072640"/>
                  <a:gd name="connsiteX6" fmla="*/ 1036321 w 2072640"/>
                  <a:gd name="connsiteY6" fmla="*/ 2072643 h 2072640"/>
                  <a:gd name="connsiteX7" fmla="*/ 303532 w 2072640"/>
                  <a:gd name="connsiteY7" fmla="*/ 1769111 h 2072640"/>
                  <a:gd name="connsiteX8" fmla="*/ 2 w 2072640"/>
                  <a:gd name="connsiteY8" fmla="*/ 1036322 h 2072640"/>
                  <a:gd name="connsiteX9" fmla="*/ 0 w 2072640"/>
                  <a:gd name="connsiteY9" fmla="*/ 1036320 h 20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2640" h="2072640">
                    <a:moveTo>
                      <a:pt x="0" y="1036320"/>
                    </a:moveTo>
                    <a:cubicBezTo>
                      <a:pt x="0" y="761471"/>
                      <a:pt x="109184" y="497879"/>
                      <a:pt x="303532" y="303531"/>
                    </a:cubicBezTo>
                    <a:cubicBezTo>
                      <a:pt x="497880" y="109184"/>
                      <a:pt x="761472" y="0"/>
                      <a:pt x="1036322" y="1"/>
                    </a:cubicBezTo>
                    <a:cubicBezTo>
                      <a:pt x="1311171" y="1"/>
                      <a:pt x="1574763" y="109185"/>
                      <a:pt x="1769111" y="303533"/>
                    </a:cubicBezTo>
                    <a:cubicBezTo>
                      <a:pt x="1963458" y="497881"/>
                      <a:pt x="2072642" y="761473"/>
                      <a:pt x="2072641" y="1036323"/>
                    </a:cubicBezTo>
                    <a:cubicBezTo>
                      <a:pt x="2072641" y="1311172"/>
                      <a:pt x="1963458" y="1574764"/>
                      <a:pt x="1769110" y="1769112"/>
                    </a:cubicBezTo>
                    <a:cubicBezTo>
                      <a:pt x="1574762" y="1963460"/>
                      <a:pt x="1311170" y="2072643"/>
                      <a:pt x="1036321" y="2072643"/>
                    </a:cubicBezTo>
                    <a:cubicBezTo>
                      <a:pt x="761472" y="2072643"/>
                      <a:pt x="497880" y="1963459"/>
                      <a:pt x="303532" y="1769111"/>
                    </a:cubicBezTo>
                    <a:cubicBezTo>
                      <a:pt x="109184" y="1574763"/>
                      <a:pt x="1" y="1311171"/>
                      <a:pt x="2" y="1036322"/>
                    </a:cubicBezTo>
                    <a:lnTo>
                      <a:pt x="0" y="1036320"/>
                    </a:lnTo>
                    <a:close/>
                  </a:path>
                </a:pathLst>
              </a:custGeom>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504952" tIns="401320" rIns="504952" bIns="143764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Journals</a:t>
                </a:r>
                <a:endParaRPr lang="en-US" sz="2000" b="1" kern="1200" dirty="0">
                  <a:effectLst>
                    <a:outerShdw blurRad="38100" dist="38100" dir="2700000" algn="tl">
                      <a:srgbClr val="000000">
                        <a:alpha val="43137"/>
                      </a:srgbClr>
                    </a:outerShdw>
                  </a:effectLst>
                </a:endParaRPr>
              </a:p>
            </p:txBody>
          </p:sp>
          <p:sp>
            <p:nvSpPr>
              <p:cNvPr id="14" name="Freeform 13"/>
              <p:cNvSpPr/>
              <p:nvPr/>
            </p:nvSpPr>
            <p:spPr>
              <a:xfrm>
                <a:off x="3554984" y="4915417"/>
                <a:ext cx="2112584" cy="1393422"/>
              </a:xfrm>
              <a:custGeom>
                <a:avLst/>
                <a:gdLst>
                  <a:gd name="connsiteX0" fmla="*/ 0 w 1680522"/>
                  <a:gd name="connsiteY0" fmla="*/ 696711 h 1393422"/>
                  <a:gd name="connsiteX1" fmla="*/ 303935 w 1680522"/>
                  <a:gd name="connsiteY1" fmla="*/ 160384 h 1393422"/>
                  <a:gd name="connsiteX2" fmla="*/ 840263 w 1680522"/>
                  <a:gd name="connsiteY2" fmla="*/ 1 h 1393422"/>
                  <a:gd name="connsiteX3" fmla="*/ 1376590 w 1680522"/>
                  <a:gd name="connsiteY3" fmla="*/ 160385 h 1393422"/>
                  <a:gd name="connsiteX4" fmla="*/ 1680523 w 1680522"/>
                  <a:gd name="connsiteY4" fmla="*/ 696713 h 1393422"/>
                  <a:gd name="connsiteX5" fmla="*/ 1376589 w 1680522"/>
                  <a:gd name="connsiteY5" fmla="*/ 1233040 h 1393422"/>
                  <a:gd name="connsiteX6" fmla="*/ 840261 w 1680522"/>
                  <a:gd name="connsiteY6" fmla="*/ 1393424 h 1393422"/>
                  <a:gd name="connsiteX7" fmla="*/ 303934 w 1680522"/>
                  <a:gd name="connsiteY7" fmla="*/ 1233040 h 1393422"/>
                  <a:gd name="connsiteX8" fmla="*/ 1 w 1680522"/>
                  <a:gd name="connsiteY8" fmla="*/ 696712 h 1393422"/>
                  <a:gd name="connsiteX9" fmla="*/ 0 w 1680522"/>
                  <a:gd name="connsiteY9" fmla="*/ 696711 h 139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0522" h="1393422">
                    <a:moveTo>
                      <a:pt x="0" y="696711"/>
                    </a:moveTo>
                    <a:cubicBezTo>
                      <a:pt x="0" y="489340"/>
                      <a:pt x="111409" y="292746"/>
                      <a:pt x="303935" y="160384"/>
                    </a:cubicBezTo>
                    <a:cubicBezTo>
                      <a:pt x="454704" y="56729"/>
                      <a:pt x="644407" y="1"/>
                      <a:pt x="840263" y="1"/>
                    </a:cubicBezTo>
                    <a:cubicBezTo>
                      <a:pt x="1036118" y="1"/>
                      <a:pt x="1225821" y="56730"/>
                      <a:pt x="1376590" y="160385"/>
                    </a:cubicBezTo>
                    <a:cubicBezTo>
                      <a:pt x="1569115" y="292748"/>
                      <a:pt x="1680523" y="489342"/>
                      <a:pt x="1680523" y="696713"/>
                    </a:cubicBezTo>
                    <a:cubicBezTo>
                      <a:pt x="1680523" y="904084"/>
                      <a:pt x="1569114" y="1100678"/>
                      <a:pt x="1376589" y="1233040"/>
                    </a:cubicBezTo>
                    <a:cubicBezTo>
                      <a:pt x="1225820" y="1336695"/>
                      <a:pt x="1036117" y="1393424"/>
                      <a:pt x="840261" y="1393424"/>
                    </a:cubicBezTo>
                    <a:cubicBezTo>
                      <a:pt x="644406" y="1393424"/>
                      <a:pt x="454703" y="1336695"/>
                      <a:pt x="303934" y="1233040"/>
                    </a:cubicBezTo>
                    <a:cubicBezTo>
                      <a:pt x="111409" y="1100677"/>
                      <a:pt x="1" y="904084"/>
                      <a:pt x="1" y="696712"/>
                    </a:cubicBezTo>
                    <a:lnTo>
                      <a:pt x="0" y="696711"/>
                    </a:lnTo>
                    <a:close/>
                  </a:path>
                </a:pathLst>
              </a:custGeom>
            </p:spPr>
            <p:style>
              <a:lnRef idx="2">
                <a:schemeClr val="lt1">
                  <a:hueOff val="0"/>
                  <a:satOff val="0"/>
                  <a:lumOff val="0"/>
                  <a:alphaOff val="0"/>
                </a:schemeClr>
              </a:lnRef>
              <a:fillRef idx="1">
                <a:schemeClr val="accent4">
                  <a:hueOff val="-3720641"/>
                  <a:satOff val="22416"/>
                  <a:lumOff val="1797"/>
                  <a:alphaOff val="0"/>
                </a:schemeClr>
              </a:fillRef>
              <a:effectRef idx="0">
                <a:schemeClr val="accent4">
                  <a:hueOff val="-3720641"/>
                  <a:satOff val="22416"/>
                  <a:lumOff val="1797"/>
                  <a:alphaOff val="0"/>
                </a:schemeClr>
              </a:effectRef>
              <a:fontRef idx="minor">
                <a:schemeClr val="lt1"/>
              </a:fontRef>
            </p:style>
            <p:txBody>
              <a:bodyPr spcFirstLastPara="0" vert="horz" wrap="square" lIns="411124" tIns="350557" rIns="411123" bIns="991531"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Journal Rating Agencies</a:t>
                </a:r>
                <a:endParaRPr lang="en-US" sz="2400" b="1" kern="1200" dirty="0">
                  <a:effectLst>
                    <a:outerShdw blurRad="38100" dist="38100" dir="2700000" algn="tl">
                      <a:srgbClr val="000000">
                        <a:alpha val="43137"/>
                      </a:srgbClr>
                    </a:outerShdw>
                  </a:effectLst>
                </a:endParaRPr>
              </a:p>
            </p:txBody>
          </p:sp>
          <p:sp>
            <p:nvSpPr>
              <p:cNvPr id="15" name="Freeform 14"/>
              <p:cNvSpPr/>
              <p:nvPr/>
            </p:nvSpPr>
            <p:spPr>
              <a:xfrm>
                <a:off x="4038599" y="5638801"/>
                <a:ext cx="1143001" cy="850145"/>
              </a:xfrm>
              <a:custGeom>
                <a:avLst/>
                <a:gdLst>
                  <a:gd name="connsiteX0" fmla="*/ 0 w 1143001"/>
                  <a:gd name="connsiteY0" fmla="*/ 425073 h 850145"/>
                  <a:gd name="connsiteX1" fmla="*/ 230428 w 1143001"/>
                  <a:gd name="connsiteY1" fmla="*/ 84000 h 850145"/>
                  <a:gd name="connsiteX2" fmla="*/ 571502 w 1143001"/>
                  <a:gd name="connsiteY2" fmla="*/ 1 h 850145"/>
                  <a:gd name="connsiteX3" fmla="*/ 912576 w 1143001"/>
                  <a:gd name="connsiteY3" fmla="*/ 84001 h 850145"/>
                  <a:gd name="connsiteX4" fmla="*/ 1143003 w 1143001"/>
                  <a:gd name="connsiteY4" fmla="*/ 425075 h 850145"/>
                  <a:gd name="connsiteX5" fmla="*/ 912575 w 1143001"/>
                  <a:gd name="connsiteY5" fmla="*/ 766149 h 850145"/>
                  <a:gd name="connsiteX6" fmla="*/ 571501 w 1143001"/>
                  <a:gd name="connsiteY6" fmla="*/ 850148 h 850145"/>
                  <a:gd name="connsiteX7" fmla="*/ 230427 w 1143001"/>
                  <a:gd name="connsiteY7" fmla="*/ 766148 h 850145"/>
                  <a:gd name="connsiteX8" fmla="*/ 0 w 1143001"/>
                  <a:gd name="connsiteY8" fmla="*/ 425074 h 850145"/>
                  <a:gd name="connsiteX9" fmla="*/ 0 w 1143001"/>
                  <a:gd name="connsiteY9" fmla="*/ 425073 h 85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1" h="850145">
                    <a:moveTo>
                      <a:pt x="0" y="425073"/>
                    </a:moveTo>
                    <a:cubicBezTo>
                      <a:pt x="0" y="290681"/>
                      <a:pt x="85447" y="164205"/>
                      <a:pt x="230428" y="84000"/>
                    </a:cubicBezTo>
                    <a:cubicBezTo>
                      <a:pt x="329022" y="29457"/>
                      <a:pt x="448626" y="1"/>
                      <a:pt x="571502" y="1"/>
                    </a:cubicBezTo>
                    <a:cubicBezTo>
                      <a:pt x="694378" y="1"/>
                      <a:pt x="813982" y="29457"/>
                      <a:pt x="912576" y="84001"/>
                    </a:cubicBezTo>
                    <a:cubicBezTo>
                      <a:pt x="1057557" y="164207"/>
                      <a:pt x="1143003" y="290683"/>
                      <a:pt x="1143003" y="425075"/>
                    </a:cubicBezTo>
                    <a:cubicBezTo>
                      <a:pt x="1143003" y="559467"/>
                      <a:pt x="1057556" y="685943"/>
                      <a:pt x="912575" y="766149"/>
                    </a:cubicBezTo>
                    <a:cubicBezTo>
                      <a:pt x="813981" y="820693"/>
                      <a:pt x="694377" y="850149"/>
                      <a:pt x="571501" y="850148"/>
                    </a:cubicBezTo>
                    <a:cubicBezTo>
                      <a:pt x="448625" y="850148"/>
                      <a:pt x="329021" y="820692"/>
                      <a:pt x="230427" y="766148"/>
                    </a:cubicBezTo>
                    <a:cubicBezTo>
                      <a:pt x="85446" y="685942"/>
                      <a:pt x="0" y="559466"/>
                      <a:pt x="0" y="425074"/>
                    </a:cubicBezTo>
                    <a:lnTo>
                      <a:pt x="0" y="425073"/>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252732" tIns="297880" rIns="252733" bIns="297881" numCol="1" spcCol="1270" anchor="ctr" anchorCtr="0">
                <a:noAutofit/>
              </a:bodyPr>
              <a:lstStyle/>
              <a:p>
                <a:pPr lvl="0" algn="ctr" defTabSz="533400">
                  <a:lnSpc>
                    <a:spcPct val="90000"/>
                  </a:lnSpc>
                  <a:spcBef>
                    <a:spcPct val="0"/>
                  </a:spcBef>
                  <a:spcAft>
                    <a:spcPct val="35000"/>
                  </a:spcAft>
                </a:pPr>
                <a:endParaRPr lang="en-US" sz="1200" b="1" kern="1200" dirty="0">
                  <a:solidFill>
                    <a:srgbClr val="FF0000"/>
                  </a:solidFill>
                  <a:effectLst>
                    <a:outerShdw blurRad="38100" dist="38100" dir="2700000" algn="tl">
                      <a:srgbClr val="000000">
                        <a:alpha val="43137"/>
                      </a:srgbClr>
                    </a:outerShdw>
                  </a:effectLst>
                </a:endParaRPr>
              </a:p>
            </p:txBody>
          </p:sp>
        </p:grpSp>
        <p:sp>
          <p:nvSpPr>
            <p:cNvPr id="5" name="TextBox 4"/>
            <p:cNvSpPr txBox="1"/>
            <p:nvPr/>
          </p:nvSpPr>
          <p:spPr>
            <a:xfrm>
              <a:off x="4114800" y="5599260"/>
              <a:ext cx="1072100" cy="923330"/>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World </a:t>
              </a:r>
            </a:p>
            <a:p>
              <a:pPr algn="ctr"/>
              <a:r>
                <a:rPr lang="en-US" b="1" dirty="0" smtClean="0">
                  <a:solidFill>
                    <a:srgbClr val="FF0000"/>
                  </a:solidFill>
                  <a:effectLst>
                    <a:outerShdw blurRad="38100" dist="38100" dir="2700000" algn="tl">
                      <a:srgbClr val="000000">
                        <a:alpha val="43137"/>
                      </a:srgbClr>
                    </a:outerShdw>
                  </a:effectLst>
                </a:rPr>
                <a:t>Ranking </a:t>
              </a:r>
            </a:p>
            <a:p>
              <a:pPr algn="ctr"/>
              <a:r>
                <a:rPr lang="en-US" b="1" dirty="0" err="1" smtClean="0">
                  <a:solidFill>
                    <a:srgbClr val="FF0000"/>
                  </a:solidFill>
                  <a:effectLst>
                    <a:outerShdw blurRad="38100" dist="38100" dir="2700000" algn="tl">
                      <a:srgbClr val="000000">
                        <a:alpha val="43137"/>
                      </a:srgbClr>
                    </a:outerShdw>
                  </a:effectLst>
                </a:rPr>
                <a:t>Org’s</a:t>
              </a:r>
              <a:endParaRPr lang="en-US" b="1" dirty="0">
                <a:solidFill>
                  <a:srgbClr val="FF0000"/>
                </a:solidFill>
                <a:effectLst>
                  <a:outerShdw blurRad="38100" dist="38100" dir="2700000" algn="tl">
                    <a:srgbClr val="000000">
                      <a:alpha val="43137"/>
                    </a:srgbClr>
                  </a:outerShdw>
                </a:effectLst>
              </a:endParaRPr>
            </a:p>
          </p:txBody>
        </p:sp>
      </p:gr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86800" cy="1143000"/>
          </a:xfrm>
        </p:spPr>
        <p:txBody>
          <a:bodyPr>
            <a:noAutofit/>
          </a:bodyPr>
          <a:lstStyle/>
          <a:p>
            <a:r>
              <a:rPr lang="en-US" dirty="0" smtClean="0"/>
              <a:t>Ranking Organizations</a:t>
            </a:r>
            <a:endParaRPr lang="en-US" dirty="0"/>
          </a:p>
        </p:txBody>
      </p:sp>
      <p:sp>
        <p:nvSpPr>
          <p:cNvPr id="12" name="Content Placeholder 11"/>
          <p:cNvSpPr>
            <a:spLocks noGrp="1"/>
          </p:cNvSpPr>
          <p:nvPr>
            <p:ph sz="half" idx="1"/>
          </p:nvPr>
        </p:nvSpPr>
        <p:spPr>
          <a:xfrm>
            <a:off x="228600" y="1447800"/>
            <a:ext cx="4495800" cy="4495800"/>
          </a:xfrm>
        </p:spPr>
        <p:txBody>
          <a:bodyPr>
            <a:normAutofit/>
          </a:bodyPr>
          <a:lstStyle/>
          <a:p>
            <a:r>
              <a:rPr lang="en-US" sz="2400" dirty="0" smtClean="0"/>
              <a:t>The </a:t>
            </a:r>
            <a:r>
              <a:rPr lang="en-US" sz="2400" dirty="0" smtClean="0">
                <a:effectLst>
                  <a:outerShdw blurRad="38100" dist="38100" dir="2700000" algn="tl">
                    <a:srgbClr val="000000">
                      <a:alpha val="43137"/>
                    </a:srgbClr>
                  </a:outerShdw>
                </a:effectLst>
              </a:rPr>
              <a:t>university ranking virus </a:t>
            </a:r>
            <a:r>
              <a:rPr lang="en-US" sz="2400" dirty="0" smtClean="0"/>
              <a:t>began in the USA in 1990s, spread to the UK and China, and since 2004 has turned into a global pandemic.</a:t>
            </a:r>
          </a:p>
          <a:p>
            <a:r>
              <a:rPr lang="en-US" sz="2400" dirty="0" smtClean="0"/>
              <a:t>Different groups saw an opportunity to profit from rankings and started the race.</a:t>
            </a:r>
          </a:p>
          <a:p>
            <a:r>
              <a:rPr lang="en-US" sz="2400" dirty="0" smtClean="0"/>
              <a:t>Who’s benefitting from the rankings race?</a:t>
            </a:r>
          </a:p>
        </p:txBody>
      </p:sp>
      <p:sp>
        <p:nvSpPr>
          <p:cNvPr id="14" name="Slide Number Placeholder 13"/>
          <p:cNvSpPr>
            <a:spLocks noGrp="1"/>
          </p:cNvSpPr>
          <p:nvPr>
            <p:ph type="sldNum" sz="quarter" idx="4"/>
          </p:nvPr>
        </p:nvSpPr>
        <p:spPr/>
        <p:txBody>
          <a:bodyPr/>
          <a:lstStyle/>
          <a:p>
            <a:fld id="{E5C7C9B1-5BD0-4D71-8C9A-C919590ED2A7}" type="slidenum">
              <a:rPr lang="en-US" smtClean="0"/>
              <a:pPr/>
              <a:t>8</a:t>
            </a:fld>
            <a:endParaRPr lang="en-US"/>
          </a:p>
        </p:txBody>
      </p:sp>
      <p:pic>
        <p:nvPicPr>
          <p:cNvPr id="3" name="Picture 2"/>
          <p:cNvPicPr>
            <a:picLocks noChangeAspect="1" noChangeArrowheads="1"/>
          </p:cNvPicPr>
          <p:nvPr/>
        </p:nvPicPr>
        <p:blipFill>
          <a:blip r:embed="rId3" cstate="print"/>
          <a:srcRect/>
          <a:stretch>
            <a:fillRect/>
          </a:stretch>
        </p:blipFill>
        <p:spPr bwMode="auto">
          <a:xfrm>
            <a:off x="5105400" y="1600200"/>
            <a:ext cx="3505200" cy="3989251"/>
          </a:xfrm>
          <a:prstGeom prst="rect">
            <a:avLst/>
          </a:prstGeom>
          <a:noFill/>
          <a:ln w="9525">
            <a:noFill/>
            <a:miter lim="800000"/>
            <a:headEnd/>
            <a:tailEnd/>
          </a:ln>
          <a:scene3d>
            <a:camera prst="orthographicFront"/>
            <a:lightRig rig="threePt" dir="t"/>
          </a:scene3d>
          <a:sp3d>
            <a:bevelT w="165100" prst="coolSlant"/>
          </a:sp3d>
        </p:spPr>
      </p:pic>
      <p:sp>
        <p:nvSpPr>
          <p:cNvPr id="6" name="Rectangle 5"/>
          <p:cNvSpPr/>
          <p:nvPr/>
        </p:nvSpPr>
        <p:spPr>
          <a:xfrm>
            <a:off x="533400" y="6019800"/>
            <a:ext cx="7620000" cy="523220"/>
          </a:xfrm>
          <a:prstGeom prst="rect">
            <a:avLst/>
          </a:prstGeom>
        </p:spPr>
        <p:txBody>
          <a:bodyPr wrap="square">
            <a:spAutoFit/>
          </a:bodyPr>
          <a:lstStyle/>
          <a:p>
            <a:pPr marL="457200" indent="-457200"/>
            <a:r>
              <a:rPr lang="en-US" sz="1400" dirty="0" err="1" smtClean="0">
                <a:solidFill>
                  <a:schemeClr val="tx2"/>
                </a:solidFill>
              </a:rPr>
              <a:t>Billaut</a:t>
            </a:r>
            <a:r>
              <a:rPr lang="en-US" sz="1400" dirty="0" smtClean="0">
                <a:solidFill>
                  <a:schemeClr val="tx2"/>
                </a:solidFill>
              </a:rPr>
              <a:t>, J.C., </a:t>
            </a:r>
            <a:r>
              <a:rPr lang="en-US" sz="1400" dirty="0" err="1" smtClean="0">
                <a:solidFill>
                  <a:schemeClr val="tx2"/>
                </a:solidFill>
              </a:rPr>
              <a:t>Bouyssou</a:t>
            </a:r>
            <a:r>
              <a:rPr lang="en-US" sz="1400" dirty="0" smtClean="0">
                <a:solidFill>
                  <a:schemeClr val="tx2"/>
                </a:solidFill>
              </a:rPr>
              <a:t>, D., &amp; </a:t>
            </a:r>
            <a:r>
              <a:rPr lang="en-US" sz="1400" dirty="0" err="1" smtClean="0">
                <a:solidFill>
                  <a:schemeClr val="tx2"/>
                </a:solidFill>
              </a:rPr>
              <a:t>Vicke</a:t>
            </a:r>
            <a:r>
              <a:rPr lang="en-US" sz="1400" dirty="0" smtClean="0">
                <a:solidFill>
                  <a:schemeClr val="tx2"/>
                </a:solidFill>
              </a:rPr>
              <a:t>,, P.  (2010). Should you believe the Shanghai ranking?: An MCDM view. </a:t>
            </a:r>
            <a:r>
              <a:rPr lang="en-US" sz="1400" i="1" dirty="0" err="1" smtClean="0">
                <a:solidFill>
                  <a:schemeClr val="tx2"/>
                </a:solidFill>
              </a:rPr>
              <a:t>Scientometrics</a:t>
            </a:r>
            <a:r>
              <a:rPr lang="en-US" sz="1400" i="1" dirty="0" smtClean="0">
                <a:solidFill>
                  <a:schemeClr val="tx2"/>
                </a:solidFill>
              </a:rPr>
              <a:t>, 84</a:t>
            </a:r>
            <a:r>
              <a:rPr lang="en-US" sz="1400" dirty="0" smtClean="0">
                <a:solidFill>
                  <a:schemeClr val="tx2"/>
                </a:solidFill>
              </a:rPr>
              <a:t>(1), 237-263).</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86800" cy="1143000"/>
          </a:xfrm>
        </p:spPr>
        <p:txBody>
          <a:bodyPr>
            <a:noAutofit/>
          </a:bodyPr>
          <a:lstStyle/>
          <a:p>
            <a:r>
              <a:rPr lang="en-US" sz="3600" dirty="0" smtClean="0"/>
              <a:t>Are Rankings a Valid Quality Indicator?</a:t>
            </a:r>
            <a:endParaRPr lang="en-US" sz="3600" dirty="0"/>
          </a:p>
        </p:txBody>
      </p:sp>
      <p:sp>
        <p:nvSpPr>
          <p:cNvPr id="12" name="Content Placeholder 11"/>
          <p:cNvSpPr>
            <a:spLocks noGrp="1"/>
          </p:cNvSpPr>
          <p:nvPr>
            <p:ph sz="half" idx="1"/>
          </p:nvPr>
        </p:nvSpPr>
        <p:spPr>
          <a:xfrm>
            <a:off x="228600" y="1600200"/>
            <a:ext cx="4343400" cy="4343400"/>
          </a:xfrm>
        </p:spPr>
        <p:txBody>
          <a:bodyPr>
            <a:normAutofit/>
          </a:bodyPr>
          <a:lstStyle/>
          <a:p>
            <a:r>
              <a:rPr lang="en-US" sz="2800" dirty="0" smtClean="0"/>
              <a:t>Rankings are not reliable indicators of quality.</a:t>
            </a:r>
          </a:p>
          <a:p>
            <a:r>
              <a:rPr lang="en-US" sz="2800" dirty="0" smtClean="0"/>
              <a:t>They vary widely over time and between ranking organizations.</a:t>
            </a:r>
          </a:p>
          <a:p>
            <a:r>
              <a:rPr lang="en-US" sz="2800" dirty="0" smtClean="0"/>
              <a:t>Ranking data are not reliable (often self-reported on websites). </a:t>
            </a:r>
          </a:p>
        </p:txBody>
      </p:sp>
      <p:sp>
        <p:nvSpPr>
          <p:cNvPr id="14" name="Slide Number Placeholder 13"/>
          <p:cNvSpPr>
            <a:spLocks noGrp="1"/>
          </p:cNvSpPr>
          <p:nvPr>
            <p:ph type="sldNum" sz="quarter" idx="4"/>
          </p:nvPr>
        </p:nvSpPr>
        <p:spPr/>
        <p:txBody>
          <a:bodyPr/>
          <a:lstStyle/>
          <a:p>
            <a:fld id="{E5C7C9B1-5BD0-4D71-8C9A-C919590ED2A7}" type="slidenum">
              <a:rPr lang="en-US" smtClean="0"/>
              <a:pPr/>
              <a:t>9</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4953000" y="1828800"/>
            <a:ext cx="3878492" cy="290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457200" y="5943600"/>
            <a:ext cx="7848600" cy="584775"/>
          </a:xfrm>
          <a:prstGeom prst="rect">
            <a:avLst/>
          </a:prstGeom>
          <a:noFill/>
        </p:spPr>
        <p:txBody>
          <a:bodyPr wrap="square" rtlCol="0">
            <a:spAutoFit/>
          </a:bodyPr>
          <a:lstStyle/>
          <a:p>
            <a:pPr marL="457200" indent="-457200"/>
            <a:r>
              <a:rPr lang="en-US" sz="1600" dirty="0" err="1" smtClean="0">
                <a:solidFill>
                  <a:schemeClr val="tx2"/>
                </a:solidFill>
              </a:rPr>
              <a:t>Florian</a:t>
            </a:r>
            <a:r>
              <a:rPr lang="en-US" sz="1600" dirty="0" smtClean="0">
                <a:solidFill>
                  <a:schemeClr val="tx2"/>
                </a:solidFill>
              </a:rPr>
              <a:t>, R. (2007). </a:t>
            </a:r>
            <a:r>
              <a:rPr lang="en-US" sz="1600" dirty="0" err="1" smtClean="0">
                <a:solidFill>
                  <a:schemeClr val="tx2"/>
                </a:solidFill>
              </a:rPr>
              <a:t>Irreproducability</a:t>
            </a:r>
            <a:r>
              <a:rPr lang="en-US" sz="1600" dirty="0" smtClean="0">
                <a:solidFill>
                  <a:schemeClr val="tx2"/>
                </a:solidFill>
              </a:rPr>
              <a:t> of the results of the Shanghai academic ranking of world universities. </a:t>
            </a:r>
            <a:r>
              <a:rPr lang="en-US" sz="1600" i="1" dirty="0" err="1" smtClean="0">
                <a:solidFill>
                  <a:schemeClr val="tx2"/>
                </a:solidFill>
              </a:rPr>
              <a:t>Scientometrics</a:t>
            </a:r>
            <a:r>
              <a:rPr lang="en-US" sz="1600" i="1" dirty="0" smtClean="0">
                <a:solidFill>
                  <a:schemeClr val="tx2"/>
                </a:solidFill>
              </a:rPr>
              <a:t>, 72</a:t>
            </a:r>
            <a:r>
              <a:rPr lang="en-US" sz="1600" dirty="0" smtClean="0">
                <a:solidFill>
                  <a:schemeClr val="tx2"/>
                </a:solidFill>
              </a:rPr>
              <a:t>(1), 25-32).</a:t>
            </a:r>
          </a:p>
        </p:txBody>
      </p:sp>
    </p:spTree>
  </p:cSld>
  <p:clrMapOvr>
    <a:masterClrMapping/>
  </p:clrMapOvr>
  <p:transition spd="med">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105&quot;&gt;&lt;object type=&quot;3&quot; unique_id=&quot;10275&quot;&gt;&lt;property id=&quot;20148&quot; value=&quot;5&quot;/&gt;&lt;property id=&quot;20300&quot; value=&quot;Slide 39 - &amp;quot;SEAMEO Higher Education Leadership Conference 2012&amp;quot;&quot;/&gt;&lt;property id=&quot;20307&quot; value=&quot;290&quot;/&gt;&lt;/object&gt;&lt;object type=&quot;3&quot; unique_id=&quot;64551&quot;&gt;&lt;property id=&quot;20148&quot; value=&quot;5&quot;/&gt;&lt;property id=&quot;20300&quot; value=&quot;Slide 1 - &amp;quot;Riding the Tiger of Higher Education Reform in Asia Pacific: &amp;#x0D;&amp;#x0A;Where are We Heading?&amp;#x0D;&amp;#x0A;&amp;#x0D;&amp;#x0A;SEAMEO Confrerence on Higher E&quot;/&gt;&lt;property id=&quot;20307&quot; value=&quot;304&quot;/&gt;&lt;/object&gt;&lt;object type=&quot;3&quot; unique_id=&quot;64552&quot;&gt;&lt;property id=&quot;20148&quot; value=&quot;5&quot;/&gt;&lt;property id=&quot;20300&quot; value=&quot;Slide 5 - &amp;quot;Theme: Riding the Tiger&amp;quot;&quot;/&gt;&lt;property id=&quot;20307&quot; value=&quot;305&quot;/&gt;&lt;/object&gt;&lt;object type=&quot;3&quot; unique_id=&quot;64553&quot;&gt;&lt;property id=&quot;20148&quot; value=&quot;5&quot;/&gt;&lt;property id=&quot;20300&quot; value=&quot;Slide 6 - &amp;quot; Presentation Objectives&amp;quot;&quot;/&gt;&lt;property id=&quot;20307&quot; value=&quot;306&quot;/&gt;&lt;/object&gt;&lt;object type=&quot;3&quot; unique_id=&quot;64555&quot;&gt;&lt;property id=&quot;20148&quot; value=&quot;5&quot;/&gt;&lt;property id=&quot;20300&quot; value=&quot;Slide 29 - &amp;quot;It Requires a Systemic Solution&amp;quot;&quot;/&gt;&lt;property id=&quot;20307&quot; value=&quot;308&quot;/&gt;&lt;/object&gt;&lt;object type=&quot;3&quot; unique_id=&quot;64557&quot;&gt;&lt;property id=&quot;20148&quot; value=&quot;5&quot;/&gt;&lt;property id=&quot;20300&quot; value=&quot;Slide 31 - &amp;quot;Forces Impeding a Paradigm Shift&amp;quot;&quot;/&gt;&lt;property id=&quot;20307&quot; value=&quot;310&quot;/&gt;&lt;/object&gt;&lt;object type=&quot;3&quot; unique_id=&quot;64558&quot;&gt;&lt;property id=&quot;20148&quot; value=&quot;5&quot;/&gt;&lt;property id=&quot;20300&quot; value=&quot;Slide 8 - &amp;quot;Ranking Organizations&amp;quot;&quot;/&gt;&lt;property id=&quot;20307&quot; value=&quot;311&quot;/&gt;&lt;/object&gt;&lt;object type=&quot;3&quot; unique_id=&quot;64559&quot;&gt;&lt;property id=&quot;20148&quot; value=&quot;5&quot;/&gt;&lt;property id=&quot;20300&quot; value=&quot;Slide 23 - &amp;quot;The Professoriate&amp;quot;&quot;/&gt;&lt;property id=&quot;20307&quot; value=&quot;312&quot;/&gt;&lt;/object&gt;&lt;object type=&quot;3&quot; unique_id=&quot;64560&quot;&gt;&lt;property id=&quot;20148&quot; value=&quot;5&quot;/&gt;&lt;property id=&quot;20300&quot; value=&quot;Slide 36 - &amp;quot;A Leadership Dilemma&amp;quot;&quot;/&gt;&lt;property id=&quot;20307&quot; value=&quot;313&quot;/&gt;&lt;/object&gt;&lt;object type=&quot;3&quot; unique_id=&quot;64561&quot;&gt;&lt;property id=&quot;20148&quot; value=&quot;5&quot;/&gt;&lt;property id=&quot;20300&quot; value=&quot;Slide 12 - &amp;quot;Publishers and Journals&amp;quot;&quot;/&gt;&lt;property id=&quot;20307&quot; value=&quot;314&quot;/&gt;&lt;/object&gt;&lt;object type=&quot;3&quot; unique_id=&quot;64562&quot;&gt;&lt;property id=&quot;20148&quot; value=&quot;5&quot;/&gt;&lt;property id=&quot;20300&quot; value=&quot;Slide 11 - &amp;quot;Journal Rating Agencies&amp;quot;&quot;/&gt;&lt;property id=&quot;20307&quot; value=&quot;315&quot;/&gt;&lt;/object&gt;&lt;object type=&quot;3&quot; unique_id=&quot;64564&quot;&gt;&lt;property id=&quot;20148&quot; value=&quot;5&quot;/&gt;&lt;property id=&quot;20300&quot; value=&quot;Slide 37 - &amp;quot;What’s Worth Fighting for Out There?*&amp;quot;&quot;/&gt;&lt;property id=&quot;20307&quot; value=&quot;317&quot;/&gt;&lt;/object&gt;&lt;object type=&quot;3&quot; unique_id=&quot;65183&quot;&gt;&lt;property id=&quot;20148&quot; value=&quot;5&quot;/&gt;&lt;property id=&quot;20300&quot; value=&quot;Slide 3 - &amp;quot; Welcome!&amp;quot;&quot;/&gt;&lt;property id=&quot;20307&quot; value=&quot;318&quot;/&gt;&lt;/object&gt;&lt;object type=&quot;3&quot; unique_id=&quot;65458&quot;&gt;&lt;property id=&quot;20148&quot; value=&quot;5&quot;/&gt;&lt;property id=&quot;20300&quot; value=&quot;Slide 16 - &amp;quot;How many Uni’s can fit in top 100?&amp;quot;&quot;/&gt;&lt;property id=&quot;20307&quot; value=&quot;319&quot;/&gt;&lt;/object&gt;&lt;object type=&quot;3&quot; unique_id=&quot;65613&quot;&gt;&lt;property id=&quot;20148&quot; value=&quot;5&quot;/&gt;&lt;property id=&quot;20300&quot; value=&quot;Slide 20 - &amp;quot;‘Embracing the Tiger’ in China&amp;#x0D;&amp;#x0A;What Gets Measured, Gets Done&amp;quot;&quot;/&gt;&lt;property id=&quot;20307&quot; value=&quot;321&quot;/&gt;&lt;/object&gt;&lt;object type=&quot;3&quot; unique_id=&quot;65769&quot;&gt;&lt;property id=&quot;20148&quot; value=&quot;5&quot;/&gt;&lt;property id=&quot;20300&quot; value=&quot;Slide 21 - &amp;quot;Unanticipated Consequences of Well-Intentioned ‘Pay for Performance’ Policies&amp;quot;&quot;/&gt;&lt;property id=&quot;20307&quot; value=&quot;322&quot;/&gt;&lt;/object&gt;&lt;object type=&quot;3&quot; unique_id=&quot;66023&quot;&gt;&lt;property id=&quot;20148&quot; value=&quot;5&quot;/&gt;&lt;property id=&quot;20300&quot; value=&quot;Slide 7 - &amp;quot;Systemic Impact of World Rankings: &amp;#x0D;&amp;#x0A;Who wins, who loses?&amp;quot;&quot;/&gt;&lt;property id=&quot;20307&quot; value=&quot;323&quot;/&gt;&lt;/object&gt;&lt;object type=&quot;3&quot; unique_id=&quot;66216&quot;&gt;&lt;property id=&quot;20148&quot; value=&quot;5&quot;/&gt;&lt;property id=&quot;20300&quot; value=&quot;Slide 13 - &amp;quot;System Leaders Seek Top 100 Status&amp;quot;&quot;/&gt;&lt;property id=&quot;20307&quot; value=&quot;324&quot;/&gt;&lt;/object&gt;&lt;object type=&quot;3&quot; unique_id=&quot;66217&quot;&gt;&lt;property id=&quot;20148&quot; value=&quot;5&quot;/&gt;&lt;property id=&quot;20300&quot; value=&quot;Slide 22 - &amp;quot;University Leadership Becomes Distorted&amp;quot;&quot;/&gt;&lt;property id=&quot;20307&quot; value=&quot;325&quot;/&gt;&lt;/object&gt;&lt;object type=&quot;3&quot; unique_id=&quot;66348&quot;&gt;&lt;property id=&quot;20148&quot; value=&quot;5&quot;/&gt;&lt;property id=&quot;20300&quot; value=&quot;Slide 27 - &amp;quot; Impact on Asian Students and Society&amp;quot;&quot;/&gt;&lt;property id=&quot;20307&quot; value=&quot;326&quot;/&gt;&lt;/object&gt;&lt;object type=&quot;3&quot; unique_id=&quot;66867&quot;&gt;&lt;property id=&quot;20148&quot; value=&quot;5&quot;/&gt;&lt;property id=&quot;20300&quot; value=&quot;Slide 24 - &amp;quot;Case Example:&amp;#x0D;&amp;#x0A;Scholarship in Educational Management&amp;quot;&quot;/&gt;&lt;property id=&quot;20307&quot; value=&quot;328&quot;/&gt;&lt;/object&gt;&lt;object type=&quot;3&quot; unique_id=&quot;67037&quot;&gt;&lt;property id=&quot;20148&quot; value=&quot;5&quot;/&gt;&lt;property id=&quot;20300&quot; value=&quot;Slide 17 - &amp;quot;Race is Not on a Level Playing Field&amp;quot;&quot;/&gt;&lt;property id=&quot;20307&quot; value=&quot;329&quot;/&gt;&lt;/object&gt;&lt;object type=&quot;3&quot; unique_id=&quot;67659&quot;&gt;&lt;property id=&quot;20148&quot; value=&quot;5&quot;/&gt;&lt;property id=&quot;20300&quot; value=&quot;Slide 34 - &amp;quot;Leverage Points in the System&amp;quot;&quot;/&gt;&lt;property id=&quot;20307&quot; value=&quot;331&quot;/&gt;&lt;/object&gt;&lt;object type=&quot;3&quot; unique_id=&quot;67660&quot;&gt;&lt;property id=&quot;20148&quot; value=&quot;5&quot;/&gt;&lt;property id=&quot;20300&quot; value=&quot;Slide 35 - &amp;quot;Leverage Points for Change&amp;quot;&quot;/&gt;&lt;property id=&quot;20307&quot; value=&quot;330&quot;/&gt;&lt;/object&gt;&lt;object type=&quot;3&quot; unique_id=&quot;67811&quot;&gt;&lt;property id=&quot;20148&quot; value=&quot;5&quot;/&gt;&lt;property id=&quot;20300&quot; value=&quot;Slide 32 - &amp;quot;This ‘system’ is by accident, not by design&amp;quot;&quot;/&gt;&lt;property id=&quot;20307&quot; value=&quot;332&quot;/&gt;&lt;/object&gt;&lt;object type=&quot;3&quot; unique_id=&quot;69201&quot;&gt;&lt;property id=&quot;20148&quot; value=&quot;5&quot;/&gt;&lt;property id=&quot;20300&quot; value=&quot;Slide 26 - &amp;quot;Consider the Consequences&amp;quot;&quot;/&gt;&lt;property id=&quot;20307&quot; value=&quot;333&quot;/&gt;&lt;/object&gt;&lt;object type=&quot;3&quot; unique_id=&quot;69984&quot;&gt;&lt;property id=&quot;20148&quot; value=&quot;5&quot;/&gt;&lt;property id=&quot;20300&quot; value=&quot;Slide 19 - &amp;quot;Impact of Reward for Publication&amp;quot;&quot;/&gt;&lt;property id=&quot;20307&quot; value=&quot;336&quot;/&gt;&lt;/object&gt;&lt;object type=&quot;3&quot; unique_id=&quot;70264&quot;&gt;&lt;property id=&quot;20148&quot; value=&quot;5&quot;/&gt;&lt;property id=&quot;20300&quot; value=&quot;Slide 25 - &amp;quot;Impact on Teaching and Learning&amp;quot;&quot;/&gt;&lt;property id=&quot;20307&quot; value=&quot;337&quot;/&gt;&lt;/object&gt;&lt;object type=&quot;3&quot; unique_id=&quot;85069&quot;&gt;&lt;property id=&quot;20148&quot; value=&quot;5&quot;/&gt;&lt;property id=&quot;20300&quot; value=&quot;Slide 30 - &amp;quot;Do We Need a Paradigm Shift?&amp;quot;&quot;/&gt;&lt;property id=&quot;20307&quot; value=&quot;338&quot;/&gt;&lt;/object&gt;&lt;object type=&quot;3&quot; unique_id=&quot;87051&quot;&gt;&lt;property id=&quot;20148&quot; value=&quot;5&quot;/&gt;&lt;property id=&quot;20300&quot; value=&quot;Slide 28 - &amp;quot;The ‘Tiger’ is a Systemic Problem&amp;quot;&quot;/&gt;&lt;property id=&quot;20307&quot; value=&quot;339&quot;/&gt;&lt;/object&gt;&lt;object type=&quot;3&quot; unique_id=&quot;88141&quot;&gt;&lt;property id=&quot;20148&quot; value=&quot;5&quot;/&gt;&lt;property id=&quot;20300&quot; value=&quot;Slide 9 - &amp;quot;Are Rankings a Valid Quality Indicator?&amp;quot;&quot;/&gt;&lt;property id=&quot;20307&quot; value=&quot;340&quot;/&gt;&lt;/object&gt;&lt;object type=&quot;3&quot; unique_id=&quot;89627&quot;&gt;&lt;property id=&quot;20148&quot; value=&quot;5&quot;/&gt;&lt;property id=&quot;20300&quot; value=&quot;Slide 38 - &amp;quot;Our Choice: Lead or Follow&amp;quot;&quot;/&gt;&lt;property id=&quot;20307&quot; value=&quot;341&quot;/&gt;&lt;/object&gt;&lt;object type=&quot;3&quot; unique_id=&quot;91125&quot;&gt;&lt;property id=&quot;20148&quot; value=&quot;5&quot;/&gt;&lt;property id=&quot;20300&quot; value=&quot;Slide 33 - &amp;quot;An Illogical Logic&amp;quot;&quot;/&gt;&lt;property id=&quot;20307&quot; value=&quot;342&quot;/&gt;&lt;/object&gt;&lt;object type=&quot;3&quot; unique_id=&quot;91127&quot;&gt;&lt;property id=&quot;20148&quot; value=&quot;5&quot;/&gt;&lt;property id=&quot;20300&quot; value=&quot;Slide 10 - &amp;quot;Validity of the Rankings Relates to Use&amp;quot;&quot;/&gt;&lt;property id=&quot;20307&quot; value=&quot;343&quot;/&gt;&lt;/object&gt;&lt;object type=&quot;3&quot; unique_id=&quot;91309&quot;&gt;&lt;property id=&quot;20148&quot; value=&quot;5&quot;/&gt;&lt;property id=&quot;20300&quot; value=&quot;Slide 14 - &amp;quot;Changing Higher Ed Goals in Malaysia&amp;quot;&quot;/&gt;&lt;property id=&quot;20307&quot; value=&quot;344&quot;/&gt;&lt;/object&gt;&lt;object type=&quot;3&quot; unique_id=&quot;91310&quot;&gt;&lt;property id=&quot;20148&quot; value=&quot;5&quot;/&gt;&lt;property id=&quot;20300&quot; value=&quot;Slide 15 - &amp;quot;Change in Goals and Strategies&amp;quot;&quot;/&gt;&lt;property id=&quot;20307&quot; value=&quot;345&quot;/&gt;&lt;/object&gt;&lt;object type=&quot;3&quot; unique_id=&quot;91957&quot;&gt;&lt;property id=&quot;20148&quot; value=&quot;5&quot;/&gt;&lt;property id=&quot;20300&quot; value=&quot;Slide 4 - &amp;quot;Driving Change in Higher Education&amp;quot;&quot;/&gt;&lt;property id=&quot;20307&quot; value=&quot;346&quot;/&gt;&lt;/object&gt;&lt;object type=&quot;3&quot; unique_id=&quot;92231&quot;&gt;&lt;property id=&quot;20148&quot; value=&quot;5&quot;/&gt;&lt;property id=&quot;20300&quot; value=&quot;Slide 18 - &amp;quot;Global ‘Virus’ Spreading in East Asia&amp;quot;&quot;/&gt;&lt;property id=&quot;20307&quot; value=&quot;347&quot;/&gt;&lt;/object&gt;&lt;object type=&quot;3&quot; unique_id=&quot;92592&quot;&gt;&lt;property id=&quot;20148&quot; value=&quot;5&quot;/&gt;&lt;property id=&quot;20300&quot; value=&quot;Slide 2 - &amp;quot;Riding the Tiger of Higher Education Reform in Asia Pacific: &amp;#x0D;&amp;#x0A;Where are We Heading?&amp;#x0D;&amp;#x0A;&amp;#x0D;&amp;#x0A;SEAMEO Conference on Higher Ed&quot;/&gt;&lt;property id=&quot;20307&quot; value=&quot;348&quot;/&gt;&lt;/object&gt;&lt;/object&gt;&lt;object type=&quot;8&quot; unique_id=&quot;1010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2763</TotalTime>
  <Words>3694</Words>
  <Application>Microsoft Office PowerPoint</Application>
  <PresentationFormat>On-screen Show (4:3)</PresentationFormat>
  <Paragraphs>378</Paragraphs>
  <Slides>39</Slides>
  <Notes>39</Notes>
  <HiddenSlides>9</HiddenSlides>
  <MMClips>3</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Riding the Tiger of Higher Education Reform in Asia Pacific:  Where are We Heading?  SEAMEO Confrerence on Higher Education  Ho Chi Minh City, Vietnam</vt:lpstr>
      <vt:lpstr>Riding the Tiger of Higher Education Reform in Asia Pacific:  Where are We Heading?  SEAMEO Conference on Higher Education Leadership  Ho Chi Minh City, Vietnam June 2012</vt:lpstr>
      <vt:lpstr> Welcome!</vt:lpstr>
      <vt:lpstr>Driving Change in Higher Education</vt:lpstr>
      <vt:lpstr>Theme: Riding the Tiger</vt:lpstr>
      <vt:lpstr> Presentation Objectives</vt:lpstr>
      <vt:lpstr>Systemic Impact of World Rankings:  Who wins, who loses?</vt:lpstr>
      <vt:lpstr>Ranking Organizations</vt:lpstr>
      <vt:lpstr>Are Rankings a Valid Quality Indicator?</vt:lpstr>
      <vt:lpstr>Validity of the Rankings Relates to Use</vt:lpstr>
      <vt:lpstr>Journal Rating Agencies</vt:lpstr>
      <vt:lpstr>Publishers and Journals</vt:lpstr>
      <vt:lpstr>System Leaders Seek Top 100 Status</vt:lpstr>
      <vt:lpstr>Changing Higher Ed Goals in Malaysia</vt:lpstr>
      <vt:lpstr>Change in Goals and Strategies</vt:lpstr>
      <vt:lpstr>How many Uni’s can fit in top 100?</vt:lpstr>
      <vt:lpstr>Race is Not on a Level Playing Field</vt:lpstr>
      <vt:lpstr>Global ‘Virus’ Spreading in East Asia</vt:lpstr>
      <vt:lpstr>Impact of Reward for Publication</vt:lpstr>
      <vt:lpstr>‘Embracing the Tiger’ in China What Gets Measured, Gets Done</vt:lpstr>
      <vt:lpstr>Unanticipated Consequences of Well-Intentioned ‘Pay for Performance’ Policies</vt:lpstr>
      <vt:lpstr>University Leadership Becomes Distorted</vt:lpstr>
      <vt:lpstr>The Professoriate</vt:lpstr>
      <vt:lpstr>Case Example: Scholarship in Educational Management</vt:lpstr>
      <vt:lpstr>Impact on Teaching and Learning</vt:lpstr>
      <vt:lpstr>Consider the Consequences</vt:lpstr>
      <vt:lpstr> Impact on Asian Students and Society</vt:lpstr>
      <vt:lpstr>The ‘Tiger’ is a Systemic Problem</vt:lpstr>
      <vt:lpstr>It Requires a Systemic Solution</vt:lpstr>
      <vt:lpstr>Do We Need a Paradigm Shift?</vt:lpstr>
      <vt:lpstr>Forces Impeding a Paradigm Shift</vt:lpstr>
      <vt:lpstr>This ‘system’ is by accident, not by design</vt:lpstr>
      <vt:lpstr>An Illogical Logic</vt:lpstr>
      <vt:lpstr>Leverage Points in the System</vt:lpstr>
      <vt:lpstr>Leverage Points for Change</vt:lpstr>
      <vt:lpstr>A Leadership Dilemma</vt:lpstr>
      <vt:lpstr>What’s Worth Fighting for Out There?*</vt:lpstr>
      <vt:lpstr>Our Choice: Lead or Follow</vt:lpstr>
      <vt:lpstr>SEAMEO Higher Education Leadership Conference 2012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PJH</dc:creator>
  <cp:lastModifiedBy>HKIEd</cp:lastModifiedBy>
  <cp:revision>592</cp:revision>
  <dcterms:created xsi:type="dcterms:W3CDTF">2011-06-14T06:51:21Z</dcterms:created>
  <dcterms:modified xsi:type="dcterms:W3CDTF">2012-06-23T15:51:09Z</dcterms:modified>
</cp:coreProperties>
</file>